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32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8" r:id="rId10"/>
    <p:sldId id="325" r:id="rId11"/>
    <p:sldId id="323" r:id="rId12"/>
    <p:sldId id="327" r:id="rId13"/>
    <p:sldId id="310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592"/>
    <a:srgbClr val="B9FFFD"/>
    <a:srgbClr val="89FFFC"/>
    <a:srgbClr val="00D5D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1">
                <a:shade val="80000"/>
                <a:satMod val="1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Sheet2!$B$2:$B$7</c:f>
              <c:strCache>
                <c:ptCount val="6"/>
                <c:pt idx="0">
                  <c:v> Undertake Rapid Care Analysis in project communities in NTT and NTB</c:v>
                </c:pt>
                <c:pt idx="1">
                  <c:v> Undertake Rapid Care Analysis in project communities in NTT and NTB</c:v>
                </c:pt>
                <c:pt idx="2">
                  <c:v>Deliver local level training on SDG Goals 1, 5 and 8 to women leaders and community groups</c:v>
                </c:pt>
                <c:pt idx="3">
                  <c:v>Undertake and publish research on successful inclusive business models for women in Indonesia</c:v>
                </c:pt>
                <c:pt idx="4">
                  <c:v>Research on the implementation of gender responsive budget at regency and local levels </c:v>
                </c:pt>
                <c:pt idx="5">
                  <c:v>Facilitating a meeting with a local, provincial and national government representatives to discuss the implementation of SDGs no 1, 5, and 8</c:v>
                </c:pt>
              </c:strCache>
            </c:strRef>
          </c:cat>
          <c:val>
            <c:numRef>
              <c:f>Sheet2!$C$2:$C$7</c:f>
              <c:numCache>
                <c:formatCode>General</c:formatCode>
                <c:ptCount val="6"/>
                <c:pt idx="0">
                  <c:v>22</c:v>
                </c:pt>
                <c:pt idx="1">
                  <c:v>22</c:v>
                </c:pt>
                <c:pt idx="2">
                  <c:v>27</c:v>
                </c:pt>
                <c:pt idx="3">
                  <c:v>68</c:v>
                </c:pt>
                <c:pt idx="4">
                  <c:v>60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3-4BC7-AC82-A695076D73EC}"/>
            </c:ext>
          </c:extLst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>
                <a:shade val="80000"/>
                <a:satMod val="1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Sheet2!$B$2:$B$7</c:f>
              <c:strCache>
                <c:ptCount val="6"/>
                <c:pt idx="0">
                  <c:v> Undertake Rapid Care Analysis in project communities in NTT and NTB</c:v>
                </c:pt>
                <c:pt idx="1">
                  <c:v> Undertake Rapid Care Analysis in project communities in NTT and NTB</c:v>
                </c:pt>
                <c:pt idx="2">
                  <c:v>Deliver local level training on SDG Goals 1, 5 and 8 to women leaders and community groups</c:v>
                </c:pt>
                <c:pt idx="3">
                  <c:v>Undertake and publish research on successful inclusive business models for women in Indonesia</c:v>
                </c:pt>
                <c:pt idx="4">
                  <c:v>Research on the implementation of gender responsive budget at regency and local levels </c:v>
                </c:pt>
                <c:pt idx="5">
                  <c:v>Facilitating a meeting with a local, provincial and national government representatives to discuss the implementation of SDGs no 1, 5, and 8</c:v>
                </c:pt>
              </c:strCache>
            </c:strRef>
          </c:cat>
          <c:val>
            <c:numRef>
              <c:f>Sheet2!$D$2:$D$7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32</c:v>
                </c:pt>
                <c:pt idx="4">
                  <c:v>37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83-4BC7-AC82-A695076D73EC}"/>
            </c:ext>
          </c:extLst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shade val="80000"/>
                <a:satMod val="1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Sheet2!$B$2:$B$7</c:f>
              <c:strCache>
                <c:ptCount val="6"/>
                <c:pt idx="0">
                  <c:v> Undertake Rapid Care Analysis in project communities in NTT and NTB</c:v>
                </c:pt>
                <c:pt idx="1">
                  <c:v> Undertake Rapid Care Analysis in project communities in NTT and NTB</c:v>
                </c:pt>
                <c:pt idx="2">
                  <c:v>Deliver local level training on SDG Goals 1, 5 and 8 to women leaders and community groups</c:v>
                </c:pt>
                <c:pt idx="3">
                  <c:v>Undertake and publish research on successful inclusive business models for women in Indonesia</c:v>
                </c:pt>
                <c:pt idx="4">
                  <c:v>Research on the implementation of gender responsive budget at regency and local levels </c:v>
                </c:pt>
                <c:pt idx="5">
                  <c:v>Facilitating a meeting with a local, provincial and national government representatives to discuss the implementation of SDGs no 1, 5, and 8</c:v>
                </c:pt>
              </c:strCache>
            </c:strRef>
          </c:cat>
          <c:val>
            <c:numRef>
              <c:f>Sheet2!$E$2:$E$7</c:f>
              <c:numCache>
                <c:formatCode>General</c:formatCode>
                <c:ptCount val="6"/>
                <c:pt idx="0">
                  <c:v>29</c:v>
                </c:pt>
                <c:pt idx="1">
                  <c:v>29</c:v>
                </c:pt>
                <c:pt idx="2">
                  <c:v>34</c:v>
                </c:pt>
                <c:pt idx="3">
                  <c:v>100</c:v>
                </c:pt>
                <c:pt idx="4">
                  <c:v>97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83-4BC7-AC82-A695076D73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95985264"/>
        <c:axId val="695987232"/>
      </c:barChart>
      <c:catAx>
        <c:axId val="69598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987232"/>
        <c:crosses val="autoZero"/>
        <c:auto val="1"/>
        <c:lblAlgn val="ctr"/>
        <c:lblOffset val="100"/>
        <c:noMultiLvlLbl val="0"/>
      </c:catAx>
      <c:valAx>
        <c:axId val="695987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98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d-ID"/>
              <a:t>Expenditure per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Sheet4!$D$3</c:f>
              <c:strCache>
                <c:ptCount val="1"/>
                <c:pt idx="0">
                  <c:v>As of April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Sheet4!$A$4:$A$12</c:f>
              <c:strCache>
                <c:ptCount val="9"/>
                <c:pt idx="0">
                  <c:v>1 Translasi toolkit unpaid carework(English to Indonesia)</c:v>
                </c:pt>
                <c:pt idx="1">
                  <c:v>2. Rapid Care Analysis</c:v>
                </c:pt>
                <c:pt idx="2">
                  <c:v>3. ToT unpaid carework</c:v>
                </c:pt>
                <c:pt idx="3">
                  <c:v>4. Riset implementasi Gender Responsive Budget di tingkat Kabupaten</c:v>
                </c:pt>
                <c:pt idx="4">
                  <c:v>5. Riset  and Publish Inclusive Business</c:v>
                </c:pt>
                <c:pt idx="5">
                  <c:v>6. Training SDGs 1,5 dan 8 untuk pemimpin perempuan&amp;CSO</c:v>
                </c:pt>
                <c:pt idx="6">
                  <c:v>7. Fasilitasi Pertemuan antara pemerintah pusat, provinsi dan kabupaten terkait implementasi SDGs 1, 5, 8</c:v>
                </c:pt>
                <c:pt idx="7">
                  <c:v>8. Training IB- Pemerintah Daerah </c:v>
                </c:pt>
                <c:pt idx="8">
                  <c:v>9. Lobbying Pemerintah Nasional dan Lokal </c:v>
                </c:pt>
              </c:strCache>
            </c:strRef>
          </c:cat>
          <c:val>
            <c:numRef>
              <c:f>Sheet4!$D$4:$D$12</c:f>
              <c:numCache>
                <c:formatCode>0%</c:formatCode>
                <c:ptCount val="9"/>
                <c:pt idx="0">
                  <c:v>1.0656410000000001</c:v>
                </c:pt>
                <c:pt idx="1">
                  <c:v>0.99046053125</c:v>
                </c:pt>
                <c:pt idx="2">
                  <c:v>1.0927027027027028</c:v>
                </c:pt>
                <c:pt idx="3">
                  <c:v>0.55340962066182409</c:v>
                </c:pt>
                <c:pt idx="4">
                  <c:v>0.35367563334868718</c:v>
                </c:pt>
                <c:pt idx="5">
                  <c:v>0.92346591666666666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C-4FF8-92B1-757E557AABDD}"/>
            </c:ext>
          </c:extLst>
        </c:ser>
        <c:ser>
          <c:idx val="3"/>
          <c:order val="3"/>
          <c:tx>
            <c:strRef>
              <c:f>Sheet4!$E$3</c:f>
              <c:strCache>
                <c:ptCount val="1"/>
                <c:pt idx="0">
                  <c:v>As of June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Sheet4!$A$4:$A$12</c:f>
              <c:strCache>
                <c:ptCount val="9"/>
                <c:pt idx="0">
                  <c:v>1 Translasi toolkit unpaid carework(English to Indonesia)</c:v>
                </c:pt>
                <c:pt idx="1">
                  <c:v>2. Rapid Care Analysis</c:v>
                </c:pt>
                <c:pt idx="2">
                  <c:v>3. ToT unpaid carework</c:v>
                </c:pt>
                <c:pt idx="3">
                  <c:v>4. Riset implementasi Gender Responsive Budget di tingkat Kabupaten</c:v>
                </c:pt>
                <c:pt idx="4">
                  <c:v>5. Riset  and Publish Inclusive Business</c:v>
                </c:pt>
                <c:pt idx="5">
                  <c:v>6. Training SDGs 1,5 dan 8 untuk pemimpin perempuan&amp;CSO</c:v>
                </c:pt>
                <c:pt idx="6">
                  <c:v>7. Fasilitasi Pertemuan antara pemerintah pusat, provinsi dan kabupaten terkait implementasi SDGs 1, 5, 8</c:v>
                </c:pt>
                <c:pt idx="7">
                  <c:v>8. Training IB- Pemerintah Daerah </c:v>
                </c:pt>
                <c:pt idx="8">
                  <c:v>9. Lobbying Pemerintah Nasional dan Lokal </c:v>
                </c:pt>
              </c:strCache>
            </c:strRef>
          </c:cat>
          <c:val>
            <c:numRef>
              <c:f>Sheet4!$E$4:$E$12</c:f>
              <c:numCache>
                <c:formatCode>0%</c:formatCode>
                <c:ptCount val="9"/>
                <c:pt idx="0">
                  <c:v>1.0656410000000001</c:v>
                </c:pt>
                <c:pt idx="1">
                  <c:v>0.99046053125</c:v>
                </c:pt>
                <c:pt idx="2">
                  <c:v>1.0927027027027028</c:v>
                </c:pt>
                <c:pt idx="3">
                  <c:v>0.93519081517352698</c:v>
                </c:pt>
                <c:pt idx="4">
                  <c:v>0.90185112851220639</c:v>
                </c:pt>
                <c:pt idx="5">
                  <c:v>1.00498675</c:v>
                </c:pt>
                <c:pt idx="6">
                  <c:v>1.0431111111111111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C-4FF8-92B1-757E557AAB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313075072"/>
        <c:axId val="3130761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Sheet4!$B$3</c15:sqref>
                        </c15:formulaRef>
                      </c:ext>
                    </c:extLst>
                    <c:strCache>
                      <c:ptCount val="1"/>
                      <c:pt idx="0">
                        <c:v>Variance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Sheet4!$A$4:$A$12</c15:sqref>
                        </c15:formulaRef>
                      </c:ext>
                    </c:extLst>
                    <c:strCache>
                      <c:ptCount val="9"/>
                      <c:pt idx="0">
                        <c:v>1 Translasi toolkit unpaid carework(English to Indonesia)</c:v>
                      </c:pt>
                      <c:pt idx="1">
                        <c:v>2. Rapid Care Analysis</c:v>
                      </c:pt>
                      <c:pt idx="2">
                        <c:v>3. ToT unpaid carework</c:v>
                      </c:pt>
                      <c:pt idx="3">
                        <c:v>4. Riset implementasi Gender Responsive Budget di tingkat Kabupaten</c:v>
                      </c:pt>
                      <c:pt idx="4">
                        <c:v>5. Riset  and Publish Inclusive Business</c:v>
                      </c:pt>
                      <c:pt idx="5">
                        <c:v>6. Training SDGs 1,5 dan 8 untuk pemimpin perempuan&amp;CSO</c:v>
                      </c:pt>
                      <c:pt idx="6">
                        <c:v>7. Fasilitasi Pertemuan antara pemerintah pusat, provinsi dan kabupaten terkait implementasi SDGs 1, 5, 8</c:v>
                      </c:pt>
                      <c:pt idx="7">
                        <c:v>8. Training IB- Pemerintah Daerah </c:v>
                      </c:pt>
                      <c:pt idx="8">
                        <c:v>9. Lobbying Pemerintah Nasional dan Lokal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Sheet4!$B$4:$B$12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9"/>
                      <c:pt idx="0">
                        <c:v>106.5641</c:v>
                      </c:pt>
                      <c:pt idx="1">
                        <c:v>99.046053125</c:v>
                      </c:pt>
                      <c:pt idx="2">
                        <c:v>109.27027027027027</c:v>
                      </c:pt>
                      <c:pt idx="3">
                        <c:v>55.340962066182406</c:v>
                      </c:pt>
                      <c:pt idx="4">
                        <c:v>35.36756333486872</c:v>
                      </c:pt>
                      <c:pt idx="5">
                        <c:v>92.346591666666669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19C-4FF8-92B1-757E557AABD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Sheet4!$C$3</c15:sqref>
                        </c15:formulaRef>
                      </c:ext>
                    </c:extLst>
                    <c:strCache>
                      <c:ptCount val="1"/>
                      <c:pt idx="0">
                        <c:v>Variance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Sheet4!$A$4:$A$12</c15:sqref>
                        </c15:formulaRef>
                      </c:ext>
                    </c:extLst>
                    <c:strCache>
                      <c:ptCount val="9"/>
                      <c:pt idx="0">
                        <c:v>1 Translasi toolkit unpaid carework(English to Indonesia)</c:v>
                      </c:pt>
                      <c:pt idx="1">
                        <c:v>2. Rapid Care Analysis</c:v>
                      </c:pt>
                      <c:pt idx="2">
                        <c:v>3. ToT unpaid carework</c:v>
                      </c:pt>
                      <c:pt idx="3">
                        <c:v>4. Riset implementasi Gender Responsive Budget di tingkat Kabupaten</c:v>
                      </c:pt>
                      <c:pt idx="4">
                        <c:v>5. Riset  and Publish Inclusive Business</c:v>
                      </c:pt>
                      <c:pt idx="5">
                        <c:v>6. Training SDGs 1,5 dan 8 untuk pemimpin perempuan&amp;CSO</c:v>
                      </c:pt>
                      <c:pt idx="6">
                        <c:v>7. Fasilitasi Pertemuan antara pemerintah pusat, provinsi dan kabupaten terkait implementasi SDGs 1, 5, 8</c:v>
                      </c:pt>
                      <c:pt idx="7">
                        <c:v>8. Training IB- Pemerintah Daerah </c:v>
                      </c:pt>
                      <c:pt idx="8">
                        <c:v>9. Lobbying Pemerintah Nasional dan Lokal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Sheet4!$C$4:$C$12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9"/>
                      <c:pt idx="0">
                        <c:v>106.56410000000001</c:v>
                      </c:pt>
                      <c:pt idx="1">
                        <c:v>99.046053125</c:v>
                      </c:pt>
                      <c:pt idx="2">
                        <c:v>109.27027027027027</c:v>
                      </c:pt>
                      <c:pt idx="3">
                        <c:v>93.519081517352703</c:v>
                      </c:pt>
                      <c:pt idx="4">
                        <c:v>90.185112851220637</c:v>
                      </c:pt>
                      <c:pt idx="5">
                        <c:v>100.49867500000001</c:v>
                      </c:pt>
                      <c:pt idx="6">
                        <c:v>104.3111111111111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E19C-4FF8-92B1-757E557AABDD}"/>
                  </c:ext>
                </c:extLst>
              </c15:ser>
            </c15:filteredBarSeries>
          </c:ext>
        </c:extLst>
      </c:barChart>
      <c:catAx>
        <c:axId val="31307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076192"/>
        <c:crosses val="autoZero"/>
        <c:auto val="1"/>
        <c:lblAlgn val="ctr"/>
        <c:lblOffset val="100"/>
        <c:noMultiLvlLbl val="0"/>
      </c:catAx>
      <c:valAx>
        <c:axId val="31307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07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C1A-4D87-AC09-46914A9D236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C1A-4D87-AC09-46914A9D2363}"/>
              </c:ext>
            </c:extLst>
          </c:dPt>
          <c:dLbls>
            <c:dLbl>
              <c:idx val="0"/>
              <c:layout>
                <c:manualLayout>
                  <c:x val="-6.8930040135356127E-2"/>
                  <c:y val="-0.235820847159932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8A8D44-2928-4E45-AE4A-56B7D6D60700}" type="CATEGORYNAM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2400" baseline="0">
                        <a:solidFill>
                          <a:schemeClr val="bg1"/>
                        </a:solidFill>
                      </a:rPr>
                      <a:t>, </a:t>
                    </a:r>
                    <a:fld id="{A4AC381B-5F98-4A23-9469-50EF5748C0CE}" type="VALUE">
                      <a:rPr lang="en-US" sz="2400" baseline="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24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1A-4D87-AC09-46914A9D2363}"/>
                </c:ext>
              </c:extLst>
            </c:dLbl>
            <c:dLbl>
              <c:idx val="1"/>
              <c:layout>
                <c:manualLayout>
                  <c:x val="2.6679064921817354E-2"/>
                  <c:y val="-1.76857223092760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Unspent, </a:t>
                    </a:r>
                    <a:fld id="{762B11B7-2B88-42BE-869A-0F872A759647}" type="VALUE">
                      <a:rPr lang="en-US" baseline="0"/>
                      <a:pPr>
                        <a:defRPr sz="2400"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1A-4D87-AC09-46914A9D2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Sheet5!$C$2:$C$3</c:f>
              <c:strCache>
                <c:ptCount val="2"/>
                <c:pt idx="0">
                  <c:v>Spending</c:v>
                </c:pt>
                <c:pt idx="1">
                  <c:v>Unspend</c:v>
                </c:pt>
              </c:strCache>
            </c:strRef>
          </c:cat>
          <c:val>
            <c:numRef>
              <c:f>Sheet5!$B$2:$B$3</c:f>
              <c:numCache>
                <c:formatCode>0%</c:formatCode>
                <c:ptCount val="2"/>
                <c:pt idx="0">
                  <c:v>0.95383598057184749</c:v>
                </c:pt>
                <c:pt idx="1">
                  <c:v>4.6164019428152493E-2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1A-4D87-AC09-46914A9D236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BB603-B219-4673-B181-38494BCCD9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0C8AF6-FFC3-48D8-BC6C-EF72F25F6F04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d-ID">
              <a:latin typeface="Myriad Pro" panose="020B0503030403020204" pitchFamily="34" charset="0"/>
            </a:rPr>
            <a:t>Kerjasama dan Koordinasi</a:t>
          </a:r>
          <a:endParaRPr lang="en-US">
            <a:latin typeface="Myriad Pro" panose="020B0503030403020204" pitchFamily="34" charset="0"/>
          </a:endParaRPr>
        </a:p>
      </dgm:t>
    </dgm:pt>
    <dgm:pt modelId="{760A688F-2AB4-470E-84FA-E235142B5B01}" type="parTrans" cxnId="{2AB61800-23CA-4F81-A0CF-5250243C0D8A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662C29D5-8909-494C-8ABC-1C2B319E3805}" type="sibTrans" cxnId="{2AB61800-23CA-4F81-A0CF-5250243C0D8A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4A75A897-BC0E-4EAB-B036-C53E3CB44B15}">
      <dgm:prSet phldrT="[Text]" custT="1"/>
      <dgm:spPr/>
      <dgm:t>
        <a:bodyPr/>
        <a:lstStyle/>
        <a:p>
          <a:pPr marL="0">
            <a:buNone/>
          </a:pPr>
          <a:r>
            <a:rPr lang="id-ID" sz="2000" i="1" dirty="0">
              <a:latin typeface="Myriad Pro" panose="020B0503030403020204" pitchFamily="34" charset="0"/>
            </a:rPr>
            <a:t>Oxfam perlu menjembatani </a:t>
          </a:r>
          <a:r>
            <a:rPr lang="id-ID" sz="2000" i="1">
              <a:latin typeface="Myriad Pro" panose="020B0503030403020204" pitchFamily="34" charset="0"/>
            </a:rPr>
            <a:t>hubungan antara</a:t>
          </a:r>
          <a:r>
            <a:rPr lang="en-US" sz="2000" i="1">
              <a:latin typeface="Myriad Pro" panose="020B0503030403020204" pitchFamily="34" charset="0"/>
            </a:rPr>
            <a:t> </a:t>
          </a:r>
          <a:r>
            <a:rPr lang="id-ID" sz="2000" i="1">
              <a:latin typeface="Myriad Pro" panose="020B0503030403020204" pitchFamily="34" charset="0"/>
            </a:rPr>
            <a:t>partner-partner baru dengan konsorsium NTB dan NTT. Waktu adaptasi dan membangun kepercayaan cukup lama</a:t>
          </a:r>
          <a:br>
            <a:rPr lang="en-US" sz="2000" i="1">
              <a:latin typeface="Myriad Pro" panose="020B0503030403020204" pitchFamily="34" charset="0"/>
            </a:rPr>
          </a:br>
          <a:endParaRPr lang="id-ID" sz="2000" i="1" dirty="0">
            <a:latin typeface="Myriad Pro" panose="020B0503030403020204" pitchFamily="34" charset="0"/>
          </a:endParaRPr>
        </a:p>
      </dgm:t>
    </dgm:pt>
    <dgm:pt modelId="{A4A5308C-6EE6-419A-9D58-214F5F2B5634}" type="parTrans" cxnId="{D7CC3083-E848-4CDF-B74F-B3A3958F6A26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68934C79-8003-4CFA-A852-7E8782187776}" type="sibTrans" cxnId="{D7CC3083-E848-4CDF-B74F-B3A3958F6A26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C0597069-48DA-4D03-AAF1-D481005DAFA4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d-ID" dirty="0">
              <a:latin typeface="Myriad Pro" panose="020B0503030403020204" pitchFamily="34" charset="0"/>
            </a:rPr>
            <a:t>Keterbatasan Waktu</a:t>
          </a:r>
        </a:p>
      </dgm:t>
    </dgm:pt>
    <dgm:pt modelId="{9F9730D0-E924-4AF5-9810-7FBA0F274B72}" type="parTrans" cxnId="{CF24D80C-0D61-48BF-9743-CF6F9D727EC8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94A6B81F-A4D6-455B-9CB6-074ACD27D5D3}" type="sibTrans" cxnId="{CF24D80C-0D61-48BF-9743-CF6F9D727EC8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54238922-071D-4E1A-B2D2-EE15F3ABBBBF}">
      <dgm:prSet phldrT="[Text]" custT="1"/>
      <dgm:spPr/>
      <dgm:t>
        <a:bodyPr/>
        <a:lstStyle/>
        <a:p>
          <a:pPr marL="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id-ID" sz="2000" i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yriad Pro" panose="020B0503030403020204" pitchFamily="34" charset="0"/>
              <a:ea typeface="+mn-ea"/>
              <a:cs typeface="+mn-cs"/>
            </a:rPr>
            <a:t>Pencairan dana baru terjadi pada awal january sehingga mengurangi waktu yang tersedia untuk melakukan riset (dimana komponen riset memakan waktu dan budget yang besar karena dilakukan di NTB </a:t>
          </a:r>
          <a:r>
            <a:rPr lang="id-ID" sz="2000" i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yriad Pro" panose="020B0503030403020204" pitchFamily="34" charset="0"/>
              <a:ea typeface="+mn-ea"/>
              <a:cs typeface="+mn-cs"/>
            </a:rPr>
            <a:t>dan NTT</a:t>
          </a:r>
          <a:br>
            <a:rPr lang="en-US" sz="2000" i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yriad Pro" panose="020B0503030403020204" pitchFamily="34" charset="0"/>
              <a:ea typeface="+mn-ea"/>
              <a:cs typeface="+mn-cs"/>
            </a:rPr>
          </a:br>
          <a:endParaRPr lang="id-ID" sz="2000" i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yriad Pro" panose="020B0503030403020204" pitchFamily="34" charset="0"/>
            <a:ea typeface="+mn-ea"/>
            <a:cs typeface="+mn-cs"/>
          </a:endParaRPr>
        </a:p>
      </dgm:t>
    </dgm:pt>
    <dgm:pt modelId="{3172205A-62E2-4721-8558-3E4380AFFEAC}" type="parTrans" cxnId="{FA1995E9-A043-4B24-AD77-5AF38192FE39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0456E633-BAEE-4156-8369-52C3B741701E}" type="sibTrans" cxnId="{FA1995E9-A043-4B24-AD77-5AF38192FE39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A2F98B11-8BF6-4165-9075-6E8D71EF19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d-ID" dirty="0">
              <a:latin typeface="Myriad Pro" panose="020B0503030403020204" pitchFamily="34" charset="0"/>
            </a:rPr>
            <a:t>Administrasi yang kompleks</a:t>
          </a:r>
        </a:p>
      </dgm:t>
    </dgm:pt>
    <dgm:pt modelId="{DD5636EF-DE28-438A-8BAE-B9219E49D550}" type="parTrans" cxnId="{A09E6CB6-CF1F-42EE-9C72-A0E4B50A228C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FB78FAD9-EAFD-49F5-80D0-9890BC39929C}" type="sibTrans" cxnId="{A09E6CB6-CF1F-42EE-9C72-A0E4B50A228C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C8AB515B-8DAA-42BE-B81E-4A5CB380A0EA}">
      <dgm:prSet phldrT="[Text]" custT="1"/>
      <dgm:spPr/>
      <dgm:t>
        <a:bodyPr/>
        <a:lstStyle/>
        <a:p>
          <a:pPr marL="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id-ID" sz="2000" i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yriad Pro" panose="020B0503030403020204" pitchFamily="34" charset="0"/>
              <a:ea typeface="+mn-ea"/>
              <a:cs typeface="+mn-cs"/>
            </a:rPr>
            <a:t>Administrasi yang rigid cukup menyita banyak waktu terutama karena peraturan-peraturan yang tidak sejalan dengan peraturan internal organisasi (per diem, meals, etc)</a:t>
          </a:r>
        </a:p>
      </dgm:t>
    </dgm:pt>
    <dgm:pt modelId="{75D8371E-7E74-4BBF-BFFD-B81658494613}" type="parTrans" cxnId="{77EE1B1D-6700-4B62-A15C-AD01784F750F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BBEB8E01-837C-4E85-844E-DAC810558058}" type="sibTrans" cxnId="{77EE1B1D-6700-4B62-A15C-AD01784F750F}">
      <dgm:prSet/>
      <dgm:spPr/>
      <dgm:t>
        <a:bodyPr/>
        <a:lstStyle/>
        <a:p>
          <a:endParaRPr lang="en-US">
            <a:latin typeface="Myriad Pro" panose="020B0503030403020204" pitchFamily="34" charset="0"/>
          </a:endParaRPr>
        </a:p>
      </dgm:t>
    </dgm:pt>
    <dgm:pt modelId="{6F68DE20-27AD-40B3-9039-3056D7F8C3B4}" type="pres">
      <dgm:prSet presAssocID="{3C6BB603-B219-4673-B181-38494BCCD9C4}" presName="linear" presStyleCnt="0">
        <dgm:presLayoutVars>
          <dgm:animLvl val="lvl"/>
          <dgm:resizeHandles val="exact"/>
        </dgm:presLayoutVars>
      </dgm:prSet>
      <dgm:spPr/>
    </dgm:pt>
    <dgm:pt modelId="{D6D3FB26-1507-4D43-9D80-66E0FA2D1ACD}" type="pres">
      <dgm:prSet presAssocID="{6D0C8AF6-FFC3-48D8-BC6C-EF72F25F6F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9C24B9-0956-4A66-B4BA-2B081B3956F4}" type="pres">
      <dgm:prSet presAssocID="{6D0C8AF6-FFC3-48D8-BC6C-EF72F25F6F04}" presName="childText" presStyleLbl="revTx" presStyleIdx="0" presStyleCnt="3">
        <dgm:presLayoutVars>
          <dgm:bulletEnabled val="1"/>
        </dgm:presLayoutVars>
      </dgm:prSet>
      <dgm:spPr/>
    </dgm:pt>
    <dgm:pt modelId="{A716C28B-E774-4D3D-A911-A57D13FAC31F}" type="pres">
      <dgm:prSet presAssocID="{C0597069-48DA-4D03-AAF1-D481005DAF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A7FD2C-3DA3-4E68-B54D-D188F75A5DFD}" type="pres">
      <dgm:prSet presAssocID="{C0597069-48DA-4D03-AAF1-D481005DAFA4}" presName="childText" presStyleLbl="revTx" presStyleIdx="1" presStyleCnt="3">
        <dgm:presLayoutVars>
          <dgm:bulletEnabled val="1"/>
        </dgm:presLayoutVars>
      </dgm:prSet>
      <dgm:spPr/>
    </dgm:pt>
    <dgm:pt modelId="{5037EA23-F189-4863-B6F1-05750763D496}" type="pres">
      <dgm:prSet presAssocID="{A2F98B11-8BF6-4165-9075-6E8D71EF19B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477E137-B0C1-43ED-A2DB-EDED5BA86C17}" type="pres">
      <dgm:prSet presAssocID="{A2F98B11-8BF6-4165-9075-6E8D71EF19B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AB61800-23CA-4F81-A0CF-5250243C0D8A}" srcId="{3C6BB603-B219-4673-B181-38494BCCD9C4}" destId="{6D0C8AF6-FFC3-48D8-BC6C-EF72F25F6F04}" srcOrd="0" destOrd="0" parTransId="{760A688F-2AB4-470E-84FA-E235142B5B01}" sibTransId="{662C29D5-8909-494C-8ABC-1C2B319E3805}"/>
    <dgm:cxn modelId="{CF24D80C-0D61-48BF-9743-CF6F9D727EC8}" srcId="{3C6BB603-B219-4673-B181-38494BCCD9C4}" destId="{C0597069-48DA-4D03-AAF1-D481005DAFA4}" srcOrd="1" destOrd="0" parTransId="{9F9730D0-E924-4AF5-9810-7FBA0F274B72}" sibTransId="{94A6B81F-A4D6-455B-9CB6-074ACD27D5D3}"/>
    <dgm:cxn modelId="{77EE1B1D-6700-4B62-A15C-AD01784F750F}" srcId="{A2F98B11-8BF6-4165-9075-6E8D71EF19B9}" destId="{C8AB515B-8DAA-42BE-B81E-4A5CB380A0EA}" srcOrd="0" destOrd="0" parTransId="{75D8371E-7E74-4BBF-BFFD-B81658494613}" sibTransId="{BBEB8E01-837C-4E85-844E-DAC810558058}"/>
    <dgm:cxn modelId="{1003E236-7B4A-4780-A757-7007485C2400}" type="presOf" srcId="{A2F98B11-8BF6-4165-9075-6E8D71EF19B9}" destId="{5037EA23-F189-4863-B6F1-05750763D496}" srcOrd="0" destOrd="0" presId="urn:microsoft.com/office/officeart/2005/8/layout/vList2"/>
    <dgm:cxn modelId="{A5ACE45E-00BC-4C3B-87F4-98EAEFFFAAA4}" type="presOf" srcId="{54238922-071D-4E1A-B2D2-EE15F3ABBBBF}" destId="{B6A7FD2C-3DA3-4E68-B54D-D188F75A5DFD}" srcOrd="0" destOrd="0" presId="urn:microsoft.com/office/officeart/2005/8/layout/vList2"/>
    <dgm:cxn modelId="{0375BD71-82FE-43F2-AD0D-579AA8CF0411}" type="presOf" srcId="{C0597069-48DA-4D03-AAF1-D481005DAFA4}" destId="{A716C28B-E774-4D3D-A911-A57D13FAC31F}" srcOrd="0" destOrd="0" presId="urn:microsoft.com/office/officeart/2005/8/layout/vList2"/>
    <dgm:cxn modelId="{D7CC3083-E848-4CDF-B74F-B3A3958F6A26}" srcId="{6D0C8AF6-FFC3-48D8-BC6C-EF72F25F6F04}" destId="{4A75A897-BC0E-4EAB-B036-C53E3CB44B15}" srcOrd="0" destOrd="0" parTransId="{A4A5308C-6EE6-419A-9D58-214F5F2B5634}" sibTransId="{68934C79-8003-4CFA-A852-7E8782187776}"/>
    <dgm:cxn modelId="{2D55A7AA-65DB-4365-B3FE-64FB5ABA9CF0}" type="presOf" srcId="{4A75A897-BC0E-4EAB-B036-C53E3CB44B15}" destId="{C49C24B9-0956-4A66-B4BA-2B081B3956F4}" srcOrd="0" destOrd="0" presId="urn:microsoft.com/office/officeart/2005/8/layout/vList2"/>
    <dgm:cxn modelId="{D78FF0B1-EAE4-4AA0-B986-9BFC39A05389}" type="presOf" srcId="{6D0C8AF6-FFC3-48D8-BC6C-EF72F25F6F04}" destId="{D6D3FB26-1507-4D43-9D80-66E0FA2D1ACD}" srcOrd="0" destOrd="0" presId="urn:microsoft.com/office/officeart/2005/8/layout/vList2"/>
    <dgm:cxn modelId="{A09E6CB6-CF1F-42EE-9C72-A0E4B50A228C}" srcId="{3C6BB603-B219-4673-B181-38494BCCD9C4}" destId="{A2F98B11-8BF6-4165-9075-6E8D71EF19B9}" srcOrd="2" destOrd="0" parTransId="{DD5636EF-DE28-438A-8BAE-B9219E49D550}" sibTransId="{FB78FAD9-EAFD-49F5-80D0-9890BC39929C}"/>
    <dgm:cxn modelId="{35F95FD1-98DE-4CF8-A480-95B01109DBBA}" type="presOf" srcId="{3C6BB603-B219-4673-B181-38494BCCD9C4}" destId="{6F68DE20-27AD-40B3-9039-3056D7F8C3B4}" srcOrd="0" destOrd="0" presId="urn:microsoft.com/office/officeart/2005/8/layout/vList2"/>
    <dgm:cxn modelId="{1F4D85D5-993A-4D07-A71C-4503FE574494}" type="presOf" srcId="{C8AB515B-8DAA-42BE-B81E-4A5CB380A0EA}" destId="{5477E137-B0C1-43ED-A2DB-EDED5BA86C17}" srcOrd="0" destOrd="0" presId="urn:microsoft.com/office/officeart/2005/8/layout/vList2"/>
    <dgm:cxn modelId="{FA1995E9-A043-4B24-AD77-5AF38192FE39}" srcId="{C0597069-48DA-4D03-AAF1-D481005DAFA4}" destId="{54238922-071D-4E1A-B2D2-EE15F3ABBBBF}" srcOrd="0" destOrd="0" parTransId="{3172205A-62E2-4721-8558-3E4380AFFEAC}" sibTransId="{0456E633-BAEE-4156-8369-52C3B741701E}"/>
    <dgm:cxn modelId="{BE29A251-18EE-4249-9EF9-27D9126F79AB}" type="presParOf" srcId="{6F68DE20-27AD-40B3-9039-3056D7F8C3B4}" destId="{D6D3FB26-1507-4D43-9D80-66E0FA2D1ACD}" srcOrd="0" destOrd="0" presId="urn:microsoft.com/office/officeart/2005/8/layout/vList2"/>
    <dgm:cxn modelId="{694B57BD-C790-4816-8D53-022B498493EB}" type="presParOf" srcId="{6F68DE20-27AD-40B3-9039-3056D7F8C3B4}" destId="{C49C24B9-0956-4A66-B4BA-2B081B3956F4}" srcOrd="1" destOrd="0" presId="urn:microsoft.com/office/officeart/2005/8/layout/vList2"/>
    <dgm:cxn modelId="{F267363E-0A49-4CC2-8884-CA55C67A1E0D}" type="presParOf" srcId="{6F68DE20-27AD-40B3-9039-3056D7F8C3B4}" destId="{A716C28B-E774-4D3D-A911-A57D13FAC31F}" srcOrd="2" destOrd="0" presId="urn:microsoft.com/office/officeart/2005/8/layout/vList2"/>
    <dgm:cxn modelId="{94693EC9-72C8-4771-A12B-86B941FE4E63}" type="presParOf" srcId="{6F68DE20-27AD-40B3-9039-3056D7F8C3B4}" destId="{B6A7FD2C-3DA3-4E68-B54D-D188F75A5DFD}" srcOrd="3" destOrd="0" presId="urn:microsoft.com/office/officeart/2005/8/layout/vList2"/>
    <dgm:cxn modelId="{9D576A76-1147-4372-A8E6-E5E3ECBCCB18}" type="presParOf" srcId="{6F68DE20-27AD-40B3-9039-3056D7F8C3B4}" destId="{5037EA23-F189-4863-B6F1-05750763D496}" srcOrd="4" destOrd="0" presId="urn:microsoft.com/office/officeart/2005/8/layout/vList2"/>
    <dgm:cxn modelId="{2428C9AD-1990-452F-96FC-97B14A2DB501}" type="presParOf" srcId="{6F68DE20-27AD-40B3-9039-3056D7F8C3B4}" destId="{5477E137-B0C1-43ED-A2DB-EDED5BA86C1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3FB26-1507-4D43-9D80-66E0FA2D1ACD}">
      <dsp:nvSpPr>
        <dsp:cNvPr id="0" name=""/>
        <dsp:cNvSpPr/>
      </dsp:nvSpPr>
      <dsp:spPr>
        <a:xfrm>
          <a:off x="0" y="2983"/>
          <a:ext cx="10289345" cy="575639"/>
        </a:xfrm>
        <a:prstGeom prst="roundRect">
          <a:avLst/>
        </a:prstGeom>
        <a:solidFill>
          <a:schemeClr val="bg1">
            <a:lumMod val="6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>
              <a:latin typeface="Myriad Pro" panose="020B0503030403020204" pitchFamily="34" charset="0"/>
            </a:rPr>
            <a:t>Kerjasama dan Koordinasi</a:t>
          </a:r>
          <a:endParaRPr lang="en-US" sz="2400" kern="1200">
            <a:latin typeface="Myriad Pro" panose="020B0503030403020204" pitchFamily="34" charset="0"/>
          </a:endParaRPr>
        </a:p>
      </dsp:txBody>
      <dsp:txXfrm>
        <a:off x="28100" y="31083"/>
        <a:ext cx="10233145" cy="519439"/>
      </dsp:txXfrm>
    </dsp:sp>
    <dsp:sp modelId="{C49C24B9-0956-4A66-B4BA-2B081B3956F4}">
      <dsp:nvSpPr>
        <dsp:cNvPr id="0" name=""/>
        <dsp:cNvSpPr/>
      </dsp:nvSpPr>
      <dsp:spPr>
        <a:xfrm>
          <a:off x="0" y="578623"/>
          <a:ext cx="10289345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687" tIns="25400" rIns="142240" bIns="25400" numCol="1" spcCol="1270" anchor="t" anchorCtr="0">
          <a:noAutofit/>
        </a:bodyPr>
        <a:lstStyle/>
        <a:p>
          <a:pPr marL="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id-ID" sz="2000" i="1" kern="1200" dirty="0">
              <a:latin typeface="Myriad Pro" panose="020B0503030403020204" pitchFamily="34" charset="0"/>
            </a:rPr>
            <a:t>Oxfam perlu menjembatani </a:t>
          </a:r>
          <a:r>
            <a:rPr lang="id-ID" sz="2000" i="1" kern="1200">
              <a:latin typeface="Myriad Pro" panose="020B0503030403020204" pitchFamily="34" charset="0"/>
            </a:rPr>
            <a:t>hubungan antara</a:t>
          </a:r>
          <a:r>
            <a:rPr lang="en-US" sz="2000" i="1" kern="1200">
              <a:latin typeface="Myriad Pro" panose="020B0503030403020204" pitchFamily="34" charset="0"/>
            </a:rPr>
            <a:t> </a:t>
          </a:r>
          <a:r>
            <a:rPr lang="id-ID" sz="2000" i="1" kern="1200">
              <a:latin typeface="Myriad Pro" panose="020B0503030403020204" pitchFamily="34" charset="0"/>
            </a:rPr>
            <a:t>partner-partner baru dengan konsorsium NTB dan NTT. Waktu adaptasi dan membangun kepercayaan cukup lama</a:t>
          </a:r>
          <a:br>
            <a:rPr lang="en-US" sz="2000" i="1" kern="1200">
              <a:latin typeface="Myriad Pro" panose="020B0503030403020204" pitchFamily="34" charset="0"/>
            </a:rPr>
          </a:br>
          <a:endParaRPr lang="id-ID" sz="2000" i="1" kern="1200" dirty="0">
            <a:latin typeface="Myriad Pro" panose="020B0503030403020204" pitchFamily="34" charset="0"/>
          </a:endParaRPr>
        </a:p>
      </dsp:txBody>
      <dsp:txXfrm>
        <a:off x="0" y="578623"/>
        <a:ext cx="10289345" cy="894240"/>
      </dsp:txXfrm>
    </dsp:sp>
    <dsp:sp modelId="{A716C28B-E774-4D3D-A911-A57D13FAC31F}">
      <dsp:nvSpPr>
        <dsp:cNvPr id="0" name=""/>
        <dsp:cNvSpPr/>
      </dsp:nvSpPr>
      <dsp:spPr>
        <a:xfrm>
          <a:off x="0" y="1472864"/>
          <a:ext cx="10289345" cy="575639"/>
        </a:xfrm>
        <a:prstGeom prst="roundRect">
          <a:avLst/>
        </a:prstGeom>
        <a:solidFill>
          <a:schemeClr val="bg1">
            <a:lumMod val="6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latin typeface="Myriad Pro" panose="020B0503030403020204" pitchFamily="34" charset="0"/>
            </a:rPr>
            <a:t>Keterbatasan Waktu</a:t>
          </a:r>
        </a:p>
      </dsp:txBody>
      <dsp:txXfrm>
        <a:off x="28100" y="1500964"/>
        <a:ext cx="10233145" cy="519439"/>
      </dsp:txXfrm>
    </dsp:sp>
    <dsp:sp modelId="{B6A7FD2C-3DA3-4E68-B54D-D188F75A5DFD}">
      <dsp:nvSpPr>
        <dsp:cNvPr id="0" name=""/>
        <dsp:cNvSpPr/>
      </dsp:nvSpPr>
      <dsp:spPr>
        <a:xfrm>
          <a:off x="0" y="2048503"/>
          <a:ext cx="10289345" cy="1167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687" tIns="25400" rIns="142240" bIns="25400" numCol="1" spcCol="1270" anchor="t" anchorCtr="0">
          <a:noAutofit/>
        </a:bodyPr>
        <a:lstStyle/>
        <a:p>
          <a:pPr marL="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id-ID" sz="2000" i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yriad Pro" panose="020B0503030403020204" pitchFamily="34" charset="0"/>
              <a:ea typeface="+mn-ea"/>
              <a:cs typeface="+mn-cs"/>
            </a:rPr>
            <a:t>Pencairan dana baru terjadi pada awal january sehingga mengurangi waktu yang tersedia untuk melakukan riset (dimana komponen riset memakan waktu dan budget yang besar karena dilakukan di NTB </a:t>
          </a:r>
          <a:r>
            <a:rPr lang="id-ID" sz="2000" i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yriad Pro" panose="020B0503030403020204" pitchFamily="34" charset="0"/>
              <a:ea typeface="+mn-ea"/>
              <a:cs typeface="+mn-cs"/>
            </a:rPr>
            <a:t>dan NTT</a:t>
          </a:r>
          <a:br>
            <a:rPr lang="en-US" sz="2000" i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yriad Pro" panose="020B0503030403020204" pitchFamily="34" charset="0"/>
              <a:ea typeface="+mn-ea"/>
              <a:cs typeface="+mn-cs"/>
            </a:rPr>
          </a:br>
          <a:endParaRPr lang="id-ID" sz="2000" i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yriad Pro" panose="020B0503030403020204" pitchFamily="34" charset="0"/>
            <a:ea typeface="+mn-ea"/>
            <a:cs typeface="+mn-cs"/>
          </a:endParaRPr>
        </a:p>
      </dsp:txBody>
      <dsp:txXfrm>
        <a:off x="0" y="2048503"/>
        <a:ext cx="10289345" cy="1167480"/>
      </dsp:txXfrm>
    </dsp:sp>
    <dsp:sp modelId="{5037EA23-F189-4863-B6F1-05750763D496}">
      <dsp:nvSpPr>
        <dsp:cNvPr id="0" name=""/>
        <dsp:cNvSpPr/>
      </dsp:nvSpPr>
      <dsp:spPr>
        <a:xfrm>
          <a:off x="0" y="3215984"/>
          <a:ext cx="10289345" cy="575639"/>
        </a:xfrm>
        <a:prstGeom prst="roundRect">
          <a:avLst/>
        </a:prstGeom>
        <a:solidFill>
          <a:schemeClr val="bg1">
            <a:lumMod val="6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>
              <a:latin typeface="Myriad Pro" panose="020B0503030403020204" pitchFamily="34" charset="0"/>
            </a:rPr>
            <a:t>Administrasi yang kompleks</a:t>
          </a:r>
        </a:p>
      </dsp:txBody>
      <dsp:txXfrm>
        <a:off x="28100" y="3244084"/>
        <a:ext cx="10233145" cy="519439"/>
      </dsp:txXfrm>
    </dsp:sp>
    <dsp:sp modelId="{5477E137-B0C1-43ED-A2DB-EDED5BA86C17}">
      <dsp:nvSpPr>
        <dsp:cNvPr id="0" name=""/>
        <dsp:cNvSpPr/>
      </dsp:nvSpPr>
      <dsp:spPr>
        <a:xfrm>
          <a:off x="0" y="3791624"/>
          <a:ext cx="10289345" cy="60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687" tIns="25400" rIns="142240" bIns="25400" numCol="1" spcCol="1270" anchor="t" anchorCtr="0">
          <a:noAutofit/>
        </a:bodyPr>
        <a:lstStyle/>
        <a:p>
          <a:pPr marL="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id-ID" sz="2000" i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yriad Pro" panose="020B0503030403020204" pitchFamily="34" charset="0"/>
              <a:ea typeface="+mn-ea"/>
              <a:cs typeface="+mn-cs"/>
            </a:rPr>
            <a:t>Administrasi yang rigid cukup menyita banyak waktu terutama karena peraturan-peraturan yang tidak sejalan dengan peraturan internal organisasi (per diem, meals, etc)</a:t>
          </a:r>
        </a:p>
      </dsp:txBody>
      <dsp:txXfrm>
        <a:off x="0" y="3791624"/>
        <a:ext cx="10289345" cy="608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90405-740A-4908-8863-6EBCE8F93BB0}" type="datetimeFigureOut">
              <a:rPr lang="en-ID" smtClean="0"/>
              <a:t>10/06/2019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7FE5B-2016-44DA-A536-0C55417F9CB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704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1B2C-EDFF-466C-A870-36DE7A184E0E}" type="datetimeFigureOut">
              <a:rPr lang="id-ID" smtClean="0"/>
              <a:t>10/06/2019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1045-FD08-4BAD-A357-A3E1A7715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249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1B2C-EDFF-466C-A870-36DE7A184E0E}" type="datetimeFigureOut">
              <a:rPr lang="id-ID" smtClean="0"/>
              <a:t>10/06/2019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1045-FD08-4BAD-A357-A3E1A7715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596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1B2C-EDFF-466C-A870-36DE7A184E0E}" type="datetimeFigureOut">
              <a:rPr lang="id-ID" smtClean="0"/>
              <a:t>10/06/2019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1045-FD08-4BAD-A357-A3E1A7715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57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1B2C-EDFF-466C-A870-36DE7A184E0E}" type="datetimeFigureOut">
              <a:rPr lang="id-ID" smtClean="0"/>
              <a:t>10/06/2019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1045-FD08-4BAD-A357-A3E1A7715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88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1B2C-EDFF-466C-A870-36DE7A184E0E}" type="datetimeFigureOut">
              <a:rPr lang="id-ID" smtClean="0"/>
              <a:t>10/06/2019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1045-FD08-4BAD-A357-A3E1A7715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950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1B2C-EDFF-466C-A870-36DE7A184E0E}" type="datetimeFigureOut">
              <a:rPr lang="id-ID" smtClean="0"/>
              <a:t>10/06/2019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1045-FD08-4BAD-A357-A3E1A7715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60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1B2C-EDFF-466C-A870-36DE7A184E0E}" type="datetimeFigureOut">
              <a:rPr lang="id-ID" smtClean="0"/>
              <a:t>10/06/2019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1045-FD08-4BAD-A357-A3E1A7715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654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1B2C-EDFF-466C-A870-36DE7A184E0E}" type="datetimeFigureOut">
              <a:rPr lang="id-ID" smtClean="0"/>
              <a:t>10/06/2019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1045-FD08-4BAD-A357-A3E1A7715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639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1B2C-EDFF-466C-A870-36DE7A184E0E}" type="datetimeFigureOut">
              <a:rPr lang="id-ID" smtClean="0"/>
              <a:t>10/06/2019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1045-FD08-4BAD-A357-A3E1A7715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51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1B2C-EDFF-466C-A870-36DE7A184E0E}" type="datetimeFigureOut">
              <a:rPr lang="id-ID" smtClean="0"/>
              <a:t>10/06/2019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1045-FD08-4BAD-A357-A3E1A7715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361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1B2C-EDFF-466C-A870-36DE7A184E0E}" type="datetimeFigureOut">
              <a:rPr lang="id-ID" smtClean="0"/>
              <a:t>10/06/2019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1045-FD08-4BAD-A357-A3E1A7715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821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1E1B2C-EDFF-466C-A870-36DE7A184E0E}" type="datetimeFigureOut">
              <a:rPr lang="id-ID" smtClean="0"/>
              <a:t>10/06/2019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3901045-FD08-4BAD-A357-A3E1A7715B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10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3C34B1-99B6-48B2-AABB-F439A22F8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C980D35-3143-43F8-BFEC-8BA27BD7E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328" t="1420" r="1445" b="4653"/>
          <a:stretch/>
        </p:blipFill>
        <p:spPr>
          <a:xfrm>
            <a:off x="0" y="0"/>
            <a:ext cx="12380686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A471C22-F749-4658-91DC-DFCC9A730B96}"/>
              </a:ext>
            </a:extLst>
          </p:cNvPr>
          <p:cNvSpPr txBox="1">
            <a:spLocks/>
          </p:cNvSpPr>
          <p:nvPr/>
        </p:nvSpPr>
        <p:spPr>
          <a:xfrm>
            <a:off x="4204676" y="279232"/>
            <a:ext cx="7289799" cy="591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latin typeface="Myriad Pro" panose="020B0503030403020204" pitchFamily="34" charset="0"/>
              </a:rPr>
              <a:t>TEMUAN-TEMUAN MENARIK</a:t>
            </a:r>
            <a:endParaRPr lang="id-ID" b="1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Myriad Pro" panose="020B0503030403020204" pitchFamily="34" charset="0"/>
              </a:rPr>
              <a:t>DI LAPANGAN</a:t>
            </a:r>
            <a:endParaRPr lang="en-US" i="1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5154D-067B-4489-B8FC-E2F73373A593}"/>
              </a:ext>
            </a:extLst>
          </p:cNvPr>
          <p:cNvSpPr txBox="1"/>
          <p:nvPr/>
        </p:nvSpPr>
        <p:spPr>
          <a:xfrm>
            <a:off x="4785248" y="1798156"/>
            <a:ext cx="689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>
                <a:solidFill>
                  <a:schemeClr val="bg1"/>
                </a:solidFill>
                <a:latin typeface="Myriad Pro" panose="020B0503030403020204" pitchFamily="34" charset="0"/>
              </a:rPr>
              <a:t>Inclusive Business dianggap CSR , bahkan di tingat National, sehingga model IB yang sukses sulit untuk di temukan karena secara definisi belum diluruskan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1BEB3-A77E-4C87-B8B7-40019C5DED38}"/>
              </a:ext>
            </a:extLst>
          </p:cNvPr>
          <p:cNvSpPr txBox="1"/>
          <p:nvPr/>
        </p:nvSpPr>
        <p:spPr>
          <a:xfrm>
            <a:off x="4785248" y="2734495"/>
            <a:ext cx="689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>
                <a:solidFill>
                  <a:schemeClr val="bg1"/>
                </a:solidFill>
                <a:latin typeface="Myriad Pro" panose="020B0503030403020204" pitchFamily="34" charset="0"/>
              </a:rPr>
              <a:t>Pemahaman SDGs di tingkat kabupaten yang terbatas ternyata bukan karena rendahnya literasi terkait SDGs tapi tidak diterjemahkannya konsep SDGs kedalam bahasa-bahasa yang praktikal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82B0E-BB71-42A6-A087-5F0584CC7C36}"/>
              </a:ext>
            </a:extLst>
          </p:cNvPr>
          <p:cNvSpPr txBox="1"/>
          <p:nvPr/>
        </p:nvSpPr>
        <p:spPr>
          <a:xfrm>
            <a:off x="4785248" y="3968437"/>
            <a:ext cx="6894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>
                <a:solidFill>
                  <a:schemeClr val="bg1"/>
                </a:solidFill>
                <a:latin typeface="Myriad Pro" panose="020B0503030403020204" pitchFamily="34" charset="0"/>
              </a:rPr>
              <a:t>Penyusunan anggaran pemerintah kabupaten belum menunjukkan implementasi anggaran yang reponsif gender dikarenakan minimnya pemahaman dan kapasitas pemerintah daerah masih minim terkait GRB dan teknis pelaksanaannya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66FBF8-AF81-40D0-B1EB-50B37D6AC55E}"/>
              </a:ext>
            </a:extLst>
          </p:cNvPr>
          <p:cNvCxnSpPr/>
          <p:nvPr/>
        </p:nvCxnSpPr>
        <p:spPr>
          <a:xfrm>
            <a:off x="4886848" y="2588232"/>
            <a:ext cx="66076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9EF12E-F12E-4B0C-AC8F-9EC21CAA7EBB}"/>
              </a:ext>
            </a:extLst>
          </p:cNvPr>
          <p:cNvCxnSpPr/>
          <p:nvPr/>
        </p:nvCxnSpPr>
        <p:spPr>
          <a:xfrm>
            <a:off x="4886848" y="3821946"/>
            <a:ext cx="66076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EFFFCB-E419-4CAD-90AD-99A1BB1D6F25}"/>
              </a:ext>
            </a:extLst>
          </p:cNvPr>
          <p:cNvSpPr txBox="1"/>
          <p:nvPr/>
        </p:nvSpPr>
        <p:spPr>
          <a:xfrm>
            <a:off x="4785248" y="5340046"/>
            <a:ext cx="6894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>
                <a:solidFill>
                  <a:schemeClr val="bg1"/>
                </a:solidFill>
                <a:latin typeface="Myriad Pro" panose="020B0503030403020204" pitchFamily="34" charset="0"/>
              </a:rPr>
              <a:t>Riset RCA menunjukkan bahwa perempuan bertanggung jawab terhadap unpaid care works sedangkan laki-laki bertanggung jawab terhadap kegiatan produktif sehingga perempuan mempunyai akses terbatas terhadap pekerjaan berbayar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934512-6EEE-4A62-852B-7B50628E0D0E}"/>
              </a:ext>
            </a:extLst>
          </p:cNvPr>
          <p:cNvCxnSpPr/>
          <p:nvPr/>
        </p:nvCxnSpPr>
        <p:spPr>
          <a:xfrm>
            <a:off x="4886848" y="5221691"/>
            <a:ext cx="66076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1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471C22-F749-4658-91DC-DFCC9A730B96}"/>
              </a:ext>
            </a:extLst>
          </p:cNvPr>
          <p:cNvSpPr txBox="1">
            <a:spLocks/>
          </p:cNvSpPr>
          <p:nvPr/>
        </p:nvSpPr>
        <p:spPr>
          <a:xfrm>
            <a:off x="838199" y="519723"/>
            <a:ext cx="10515600" cy="605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006666"/>
                </a:solidFill>
                <a:latin typeface="Myriad Pro" panose="020B0503030403020204" pitchFamily="34" charset="0"/>
              </a:rPr>
              <a:t>FINANCIAL SPENDING &amp; ANALYSIS</a:t>
            </a:r>
            <a:endParaRPr lang="en-US" i="1">
              <a:solidFill>
                <a:srgbClr val="006666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B1BF2F1-F5F0-43A7-A143-2F656DE050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668931"/>
              </p:ext>
            </p:extLst>
          </p:nvPr>
        </p:nvGraphicFramePr>
        <p:xfrm>
          <a:off x="365760" y="1378226"/>
          <a:ext cx="11408898" cy="512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692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7991-984C-459B-A4A8-6659A0C0FB51}"/>
              </a:ext>
            </a:extLst>
          </p:cNvPr>
          <p:cNvSpPr txBox="1">
            <a:spLocks/>
          </p:cNvSpPr>
          <p:nvPr/>
        </p:nvSpPr>
        <p:spPr>
          <a:xfrm>
            <a:off x="342899" y="3336284"/>
            <a:ext cx="4667251" cy="605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006666"/>
                </a:solidFill>
                <a:latin typeface="Myriad Pro" panose="020B0503030403020204" pitchFamily="34" charset="0"/>
              </a:rPr>
              <a:t>EXPENDITURE RATIO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4A56EDE-7BA5-4825-9232-8B12ED089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873510"/>
              </p:ext>
            </p:extLst>
          </p:nvPr>
        </p:nvGraphicFramePr>
        <p:xfrm>
          <a:off x="2952750" y="338200"/>
          <a:ext cx="11134726" cy="660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41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8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8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2E3683-EDC1-4C95-A258-3E1C0F57CF15}"/>
              </a:ext>
            </a:extLst>
          </p:cNvPr>
          <p:cNvSpPr txBox="1">
            <a:spLocks/>
          </p:cNvSpPr>
          <p:nvPr/>
        </p:nvSpPr>
        <p:spPr>
          <a:xfrm>
            <a:off x="838199" y="519723"/>
            <a:ext cx="10515600" cy="689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>
                <a:solidFill>
                  <a:srgbClr val="006666"/>
                </a:solidFill>
                <a:latin typeface="Myriad Pro" panose="020B0503030403020204" pitchFamily="34" charset="0"/>
              </a:rPr>
              <a:t>CAPAIAN KEGIATAN PROJECT IWIL FY 2018-2019</a:t>
            </a:r>
            <a:endParaRPr lang="en-US" b="1">
              <a:solidFill>
                <a:srgbClr val="006666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DFADDE9-0272-4156-9B92-B6846DF9B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9311" y="1270844"/>
            <a:ext cx="7953375" cy="55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47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794B962-11B7-4656-B030-BDE377C13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5244" y="0"/>
            <a:ext cx="79533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857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920A014-51E7-46B1-907E-ED18C3CF6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9312" y="0"/>
            <a:ext cx="79533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849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D634483-60B0-4242-A5F5-4DD7FAE9D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9787" y="-23614"/>
            <a:ext cx="7972425" cy="35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781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0C58-2D1B-4EDF-A62B-EE0EBB015C94}"/>
              </a:ext>
            </a:extLst>
          </p:cNvPr>
          <p:cNvSpPr txBox="1">
            <a:spLocks/>
          </p:cNvSpPr>
          <p:nvPr/>
        </p:nvSpPr>
        <p:spPr>
          <a:xfrm>
            <a:off x="838199" y="519723"/>
            <a:ext cx="10515600" cy="1083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006666"/>
                </a:solidFill>
                <a:latin typeface="Myriad Pro" panose="020B0503030403020204" pitchFamily="34" charset="0"/>
              </a:rPr>
              <a:t>CHALLENGES AND LESSON LEARNED</a:t>
            </a:r>
            <a:br>
              <a:rPr lang="en-US" b="1">
                <a:solidFill>
                  <a:srgbClr val="006666"/>
                </a:solidFill>
                <a:latin typeface="Myriad Pro" panose="020B0503030403020204" pitchFamily="34" charset="0"/>
              </a:rPr>
            </a:br>
            <a:r>
              <a:rPr lang="en-US" b="1">
                <a:solidFill>
                  <a:srgbClr val="006666"/>
                </a:solidFill>
                <a:latin typeface="Myriad Pro" panose="020B0503030403020204" pitchFamily="34" charset="0"/>
              </a:rPr>
              <a:t>PARTNER &amp; KONSORSIUM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1A835F-15C9-430E-A1C8-5DAC4D44C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028632"/>
              </p:ext>
            </p:extLst>
          </p:nvPr>
        </p:nvGraphicFramePr>
        <p:xfrm>
          <a:off x="838199" y="1814733"/>
          <a:ext cx="10289346" cy="440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133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BDBB17F-4719-4F39-AB60-EE6AA4D1A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" y="0"/>
            <a:ext cx="121883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A471C22-F749-4658-91DC-DFCC9A730B96}"/>
              </a:ext>
            </a:extLst>
          </p:cNvPr>
          <p:cNvSpPr txBox="1">
            <a:spLocks/>
          </p:cNvSpPr>
          <p:nvPr/>
        </p:nvSpPr>
        <p:spPr>
          <a:xfrm>
            <a:off x="838199" y="519723"/>
            <a:ext cx="10515600" cy="1083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006666"/>
                </a:solidFill>
                <a:latin typeface="Myriad Pro" panose="020B0503030403020204" pitchFamily="34" charset="0"/>
              </a:rPr>
              <a:t>CHALLENGES AND LESSON LEARNED</a:t>
            </a:r>
            <a:br>
              <a:rPr lang="en-US" b="1">
                <a:solidFill>
                  <a:srgbClr val="006666"/>
                </a:solidFill>
                <a:latin typeface="Myriad Pro" panose="020B0503030403020204" pitchFamily="34" charset="0"/>
              </a:rPr>
            </a:br>
            <a:r>
              <a:rPr lang="en-US" b="1">
                <a:solidFill>
                  <a:srgbClr val="006666"/>
                </a:solidFill>
                <a:latin typeface="Myriad Pro" panose="020B0503030403020204" pitchFamily="34" charset="0"/>
              </a:rPr>
              <a:t>PARTNER &amp; KONSORSIUM</a:t>
            </a:r>
          </a:p>
        </p:txBody>
      </p:sp>
    </p:spTree>
    <p:extLst>
      <p:ext uri="{BB962C8B-B14F-4D97-AF65-F5344CB8AC3E}">
        <p14:creationId xmlns:p14="http://schemas.microsoft.com/office/powerpoint/2010/main" val="261603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D55DB24-9584-4679-AADD-934245ACE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8" y="-1"/>
            <a:ext cx="12189362" cy="6859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CDEB42-2E19-4D75-A671-2F13A769991A}"/>
              </a:ext>
            </a:extLst>
          </p:cNvPr>
          <p:cNvSpPr txBox="1">
            <a:spLocks/>
          </p:cNvSpPr>
          <p:nvPr/>
        </p:nvSpPr>
        <p:spPr>
          <a:xfrm>
            <a:off x="838199" y="477520"/>
            <a:ext cx="10515600" cy="1083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latin typeface="Myriad Pro" panose="020B0503030403020204" pitchFamily="34" charset="0"/>
              </a:rPr>
              <a:t>CHALLENGES AND LESSON LEARNED</a:t>
            </a:r>
            <a:br>
              <a:rPr lang="en-US" b="1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US" b="1">
                <a:solidFill>
                  <a:schemeClr val="bg1"/>
                </a:solidFill>
                <a:latin typeface="Myriad Pro" panose="020B0503030403020204" pitchFamily="34" charset="0"/>
              </a:rPr>
              <a:t>ACTIVITIES AND DELIVERY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01AEF-BA60-4132-8F7D-4EA50212A4BD}"/>
              </a:ext>
            </a:extLst>
          </p:cNvPr>
          <p:cNvSpPr txBox="1"/>
          <p:nvPr/>
        </p:nvSpPr>
        <p:spPr>
          <a:xfrm>
            <a:off x="611946" y="2681088"/>
            <a:ext cx="38515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d-ID" sz="2400" b="1">
                <a:solidFill>
                  <a:schemeClr val="bg1"/>
                </a:solidFill>
                <a:latin typeface="Myriad Pro" panose="020B0503030403020204" pitchFamily="34" charset="0"/>
              </a:rPr>
              <a:t>Internal</a:t>
            </a:r>
            <a:br>
              <a:rPr lang="en-US" b="1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id-ID">
                <a:solidFill>
                  <a:schemeClr val="bg1"/>
                </a:solidFill>
                <a:latin typeface="Myriad Pro" panose="020B0503030403020204" pitchFamily="34" charset="0"/>
              </a:rPr>
              <a:t>kegiatan dua riset secara paralel di satu waktu, </a:t>
            </a:r>
            <a:r>
              <a:rPr lang="id-ID" i="1">
                <a:solidFill>
                  <a:schemeClr val="bg1"/>
                </a:solidFill>
                <a:latin typeface="Myriad Pro" panose="020B0503030403020204" pitchFamily="34" charset="0"/>
              </a:rPr>
              <a:t>overburden</a:t>
            </a:r>
            <a:r>
              <a:rPr lang="id-ID">
                <a:solidFill>
                  <a:schemeClr val="bg1"/>
                </a:solidFill>
                <a:latin typeface="Myriad Pro" panose="020B0503030403020204" pitchFamily="34" charset="0"/>
              </a:rPr>
              <a:t> pekerjaan riset selain riset IWIL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31E9A-82B9-47A7-8760-EE30A0A30198}"/>
              </a:ext>
            </a:extLst>
          </p:cNvPr>
          <p:cNvSpPr txBox="1"/>
          <p:nvPr/>
        </p:nvSpPr>
        <p:spPr>
          <a:xfrm>
            <a:off x="365760" y="5655877"/>
            <a:ext cx="11563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i="1">
                <a:solidFill>
                  <a:srgbClr val="FFFF00"/>
                </a:solidFill>
              </a:rPr>
              <a:t>Ke depan harus membangun trust yang lebih solid dengan eksternal (melalui diskusi transparan untuk membahas masalah-masalah yang terjadi di lapangan), regular contact dengan representatif dinas-dinas terkait,  solid teamwork, solid support dari organisasi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19539-6BF4-4EF5-A523-E9EED386C751}"/>
              </a:ext>
            </a:extLst>
          </p:cNvPr>
          <p:cNvSpPr txBox="1"/>
          <p:nvPr/>
        </p:nvSpPr>
        <p:spPr>
          <a:xfrm>
            <a:off x="7826941" y="2531477"/>
            <a:ext cx="38515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000" b="1">
                <a:solidFill>
                  <a:schemeClr val="bg1"/>
                </a:solidFill>
                <a:latin typeface="Myriad Pro" panose="020B0503030403020204" pitchFamily="34" charset="0"/>
              </a:rPr>
              <a:t>Eksternal</a:t>
            </a:r>
            <a:br>
              <a:rPr lang="en-US" sz="1600" b="1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id-ID" sz="1600">
                <a:solidFill>
                  <a:schemeClr val="bg1"/>
                </a:solidFill>
                <a:latin typeface="Myriad Pro" panose="020B0503030403020204" pitchFamily="34" charset="0"/>
              </a:rPr>
              <a:t>Konsultan yang tidak memahami topik riset dan tidak mematuhi timeline, Pergantian </a:t>
            </a:r>
            <a:r>
              <a:rPr lang="id-ID" sz="1600" i="1">
                <a:solidFill>
                  <a:schemeClr val="bg1"/>
                </a:solidFill>
                <a:latin typeface="Myriad Pro" panose="020B0503030403020204" pitchFamily="34" charset="0"/>
              </a:rPr>
              <a:t>point of contact</a:t>
            </a:r>
            <a:r>
              <a:rPr lang="id-ID" sz="1600">
                <a:solidFill>
                  <a:schemeClr val="bg1"/>
                </a:solidFill>
                <a:latin typeface="Myriad Pro" panose="020B0503030403020204" pitchFamily="34" charset="0"/>
              </a:rPr>
              <a:t> di dinas-dinas terkait karena mutasi, </a:t>
            </a:r>
            <a:r>
              <a:rPr lang="id-ID" sz="1600" i="1">
                <a:solidFill>
                  <a:schemeClr val="bg1"/>
                </a:solidFill>
                <a:latin typeface="Myriad Pro" panose="020B0503030403020204" pitchFamily="34" charset="0"/>
              </a:rPr>
              <a:t>point of contact </a:t>
            </a:r>
            <a:r>
              <a:rPr lang="id-ID" sz="1600">
                <a:solidFill>
                  <a:schemeClr val="bg1"/>
                </a:solidFill>
                <a:latin typeface="Myriad Pro" panose="020B0503030403020204" pitchFamily="34" charset="0"/>
              </a:rPr>
              <a:t>yang tidak responsive,  belum optimumnya support konsorsium di awal-awal kegiatan</a:t>
            </a:r>
          </a:p>
          <a:p>
            <a:endParaRPr lang="en-US" sz="160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9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7C98A167-FC1F-4E1D-9674-11DEFFB15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321537"/>
              </p:ext>
            </p:extLst>
          </p:nvPr>
        </p:nvGraphicFramePr>
        <p:xfrm>
          <a:off x="281354" y="1519310"/>
          <a:ext cx="11802794" cy="507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2346E4B-0BEB-46DD-9001-178D6B32F125}"/>
              </a:ext>
            </a:extLst>
          </p:cNvPr>
          <p:cNvSpPr txBox="1">
            <a:spLocks/>
          </p:cNvSpPr>
          <p:nvPr/>
        </p:nvSpPr>
        <p:spPr>
          <a:xfrm>
            <a:off x="838199" y="519723"/>
            <a:ext cx="10515600" cy="591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006666"/>
                </a:solidFill>
                <a:latin typeface="Myriad Pro" panose="020B0503030403020204" pitchFamily="34" charset="0"/>
              </a:rPr>
              <a:t>PENGHITUNGAN PENERIMA MANFAAT</a:t>
            </a:r>
            <a:endParaRPr lang="en-US" i="1">
              <a:solidFill>
                <a:srgbClr val="006666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260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Corbel</vt:lpstr>
      <vt:lpstr>Myriad Pro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INEQUALITY IN INDONESIA:  MAPPING AND PROPOSING TAX REFORM AS A TOOL FOR TACKLING INEQUALITY</dc:title>
  <dc:creator>the prakarsa</dc:creator>
  <cp:lastModifiedBy>Work</cp:lastModifiedBy>
  <cp:revision>138</cp:revision>
  <cp:lastPrinted>2018-11-02T01:53:40Z</cp:lastPrinted>
  <dcterms:created xsi:type="dcterms:W3CDTF">2018-11-02T00:26:40Z</dcterms:created>
  <dcterms:modified xsi:type="dcterms:W3CDTF">2019-06-10T16:40:06Z</dcterms:modified>
</cp:coreProperties>
</file>