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9"/>
  </p:notesMasterIdLst>
  <p:sldIdLst>
    <p:sldId id="292" r:id="rId3"/>
    <p:sldId id="299" r:id="rId4"/>
    <p:sldId id="297" r:id="rId5"/>
    <p:sldId id="298" r:id="rId6"/>
    <p:sldId id="295" r:id="rId7"/>
    <p:sldId id="294" r:id="rId8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9" autoAdjust="0"/>
    <p:restoredTop sz="94660" autoAdjust="0"/>
  </p:normalViewPr>
  <p:slideViewPr>
    <p:cSldViewPr snapToGrid="0">
      <p:cViewPr>
        <p:scale>
          <a:sx n="60" d="100"/>
          <a:sy n="60" d="100"/>
        </p:scale>
        <p:origin x="-1206" y="-6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3988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</c:spPr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C44-4B4C-8039-13619297B0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</c:spPr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C44-4B4C-8039-13619297B0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C44-4B4C-8039-13619297B01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4"/>
            </a:solidFill>
          </c:spPr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C44-4B4C-8039-13619297B01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solidFill>
              <a:schemeClr val="accent5"/>
            </a:solidFill>
          </c:spPr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C44-4B4C-8039-13619297B01A}"/>
            </c:ext>
          </c:extLst>
        </c:ser>
        <c:dLbls/>
        <c:overlap val="-9"/>
        <c:axId val="189213312"/>
        <c:axId val="189235584"/>
      </c:barChart>
      <c:catAx>
        <c:axId val="189213312"/>
        <c:scaling>
          <c:orientation val="minMax"/>
        </c:scaling>
        <c:delete val="1"/>
        <c:axPos val="b"/>
        <c:numFmt formatCode="General" sourceLinked="0"/>
        <c:tickLblPos val="none"/>
        <c:crossAx val="189235584"/>
        <c:crosses val="autoZero"/>
        <c:auto val="1"/>
        <c:lblAlgn val="ctr"/>
        <c:lblOffset val="100"/>
      </c:catAx>
      <c:valAx>
        <c:axId val="189235584"/>
        <c:scaling>
          <c:orientation val="minMax"/>
        </c:scaling>
        <c:delete val="1"/>
        <c:axPos val="l"/>
        <c:numFmt formatCode="General" sourceLinked="1"/>
        <c:tickLblPos val="none"/>
        <c:crossAx val="189213312"/>
        <c:crosses val="autoZero"/>
        <c:crossBetween val="between"/>
      </c:valAx>
      <c:spPr>
        <a:effectLst>
          <a:glow>
            <a:schemeClr val="accent1">
              <a:alpha val="0"/>
            </a:schemeClr>
          </a:glow>
        </a:effectLst>
      </c:spPr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20DD4A-C60B-4C78-BA2B-35353B8C9B7B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n-US"/>
        </a:p>
      </dgm:t>
    </dgm:pt>
    <dgm:pt modelId="{60B47C23-1A4C-4DB1-BDE9-5BE308C0E5F3}">
      <dgm:prSet phldrT="[Text]" custT="1"/>
      <dgm:spPr/>
      <dgm:t>
        <a:bodyPr/>
        <a:lstStyle/>
        <a:p>
          <a:r>
            <a:rPr lang="en-US" sz="3600" b="1" dirty="0" err="1" smtClean="0">
              <a:solidFill>
                <a:schemeClr val="tx1"/>
              </a:solidFill>
              <a:latin typeface="Cambria" pitchFamily="18" charset="0"/>
              <a:cs typeface="Aharoni" pitchFamily="2" charset="-79"/>
            </a:rPr>
            <a:t>Respon</a:t>
          </a:r>
          <a:r>
            <a:rPr lang="en-US" sz="3600" b="1" dirty="0" smtClean="0">
              <a:solidFill>
                <a:schemeClr val="tx1"/>
              </a:solidFill>
              <a:latin typeface="Cambria" pitchFamily="18" charset="0"/>
              <a:cs typeface="Aharoni" pitchFamily="2" charset="-79"/>
            </a:rPr>
            <a:t> </a:t>
          </a:r>
          <a:r>
            <a:rPr lang="en-US" sz="3600" b="1" dirty="0" err="1" smtClean="0">
              <a:solidFill>
                <a:schemeClr val="tx1"/>
              </a:solidFill>
              <a:latin typeface="Cambria" pitchFamily="18" charset="0"/>
              <a:cs typeface="Aharoni" pitchFamily="2" charset="-79"/>
            </a:rPr>
            <a:t>Kasus</a:t>
          </a:r>
          <a:endParaRPr lang="en-US" sz="3600" b="1" dirty="0">
            <a:solidFill>
              <a:schemeClr val="tx1"/>
            </a:solidFill>
            <a:latin typeface="Cambria" pitchFamily="18" charset="0"/>
            <a:cs typeface="Aharoni" pitchFamily="2" charset="-79"/>
          </a:endParaRPr>
        </a:p>
      </dgm:t>
    </dgm:pt>
    <dgm:pt modelId="{250E39EF-1475-4BB1-991F-1E8A9424CD88}" type="parTrans" cxnId="{150ADA4C-0766-45B8-8A53-C411E61CC645}">
      <dgm:prSet/>
      <dgm:spPr/>
      <dgm:t>
        <a:bodyPr/>
        <a:lstStyle/>
        <a:p>
          <a:endParaRPr lang="en-US"/>
        </a:p>
      </dgm:t>
    </dgm:pt>
    <dgm:pt modelId="{A2178648-7FC0-4754-8CFE-DD8469250266}" type="sibTrans" cxnId="{150ADA4C-0766-45B8-8A53-C411E61CC645}">
      <dgm:prSet/>
      <dgm:spPr/>
      <dgm:t>
        <a:bodyPr/>
        <a:lstStyle/>
        <a:p>
          <a:endParaRPr lang="en-US"/>
        </a:p>
      </dgm:t>
    </dgm:pt>
    <dgm:pt modelId="{168C2CBB-D5DA-4351-B63B-FC7732571011}">
      <dgm:prSet phldrT="[Text]" custT="1"/>
      <dgm:spPr/>
      <dgm:t>
        <a:bodyPr/>
        <a:lstStyle/>
        <a:p>
          <a:r>
            <a:rPr lang="en-US" sz="3600" b="1" dirty="0" err="1" smtClean="0">
              <a:solidFill>
                <a:schemeClr val="tx1"/>
              </a:solidFill>
              <a:latin typeface="Cambria" pitchFamily="18" charset="0"/>
              <a:cs typeface="Aharoni" pitchFamily="2" charset="-79"/>
            </a:rPr>
            <a:t>Kampanye</a:t>
          </a:r>
          <a:endParaRPr lang="en-US" sz="3600" b="1" dirty="0">
            <a:solidFill>
              <a:schemeClr val="tx1"/>
            </a:solidFill>
            <a:latin typeface="Cambria" pitchFamily="18" charset="0"/>
            <a:cs typeface="Aharoni" pitchFamily="2" charset="-79"/>
          </a:endParaRPr>
        </a:p>
      </dgm:t>
    </dgm:pt>
    <dgm:pt modelId="{F560D23F-3242-4CFC-9326-E6C9D82AC97B}" type="parTrans" cxnId="{52B70D13-67D8-4CE3-9882-C20C01051F92}">
      <dgm:prSet/>
      <dgm:spPr/>
      <dgm:t>
        <a:bodyPr/>
        <a:lstStyle/>
        <a:p>
          <a:endParaRPr lang="en-US"/>
        </a:p>
      </dgm:t>
    </dgm:pt>
    <dgm:pt modelId="{63503052-2C5F-4ABC-A148-403BC43D8C02}" type="sibTrans" cxnId="{52B70D13-67D8-4CE3-9882-C20C01051F92}">
      <dgm:prSet/>
      <dgm:spPr/>
      <dgm:t>
        <a:bodyPr/>
        <a:lstStyle/>
        <a:p>
          <a:endParaRPr lang="en-US"/>
        </a:p>
      </dgm:t>
    </dgm:pt>
    <dgm:pt modelId="{3D276DA4-B176-4CCC-B807-2AD2B3080222}" type="pres">
      <dgm:prSet presAssocID="{7920DD4A-C60B-4C78-BA2B-35353B8C9B7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C6170F-8086-416F-B3C2-4E9FE1BA6751}" type="pres">
      <dgm:prSet presAssocID="{60B47C23-1A4C-4DB1-BDE9-5BE308C0E5F3}" presName="composite" presStyleCnt="0"/>
      <dgm:spPr/>
    </dgm:pt>
    <dgm:pt modelId="{A4495564-C9D7-4559-9230-9FDA8F7EF69E}" type="pres">
      <dgm:prSet presAssocID="{60B47C23-1A4C-4DB1-BDE9-5BE308C0E5F3}" presName="rect1" presStyleLbl="bgShp" presStyleIdx="0" presStyleCnt="2"/>
      <dgm:spPr/>
    </dgm:pt>
    <dgm:pt modelId="{97445F27-C21E-485A-87A6-289DE231C17E}" type="pres">
      <dgm:prSet presAssocID="{60B47C23-1A4C-4DB1-BDE9-5BE308C0E5F3}" presName="rect2" presStyleLbl="trBgShp" presStyleIdx="0" presStyleCnt="2" custLinFactY="-39115" custLinFactNeighborX="454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A014A7-0196-4900-B49B-E141C5FE61D1}" type="pres">
      <dgm:prSet presAssocID="{A2178648-7FC0-4754-8CFE-DD8469250266}" presName="sibTrans" presStyleCnt="0"/>
      <dgm:spPr/>
    </dgm:pt>
    <dgm:pt modelId="{4F83672B-B289-479F-A906-1A124A7C3D03}" type="pres">
      <dgm:prSet presAssocID="{168C2CBB-D5DA-4351-B63B-FC7732571011}" presName="composite" presStyleCnt="0"/>
      <dgm:spPr/>
    </dgm:pt>
    <dgm:pt modelId="{FD8C2126-A7A2-4269-BD35-213F3B24ECBC}" type="pres">
      <dgm:prSet presAssocID="{168C2CBB-D5DA-4351-B63B-FC7732571011}" presName="rect1" presStyleLbl="bgShp" presStyleIdx="1" presStyleCnt="2"/>
      <dgm:spPr/>
    </dgm:pt>
    <dgm:pt modelId="{390AFD4B-27F4-457F-AF19-138E3F2689D9}" type="pres">
      <dgm:prSet presAssocID="{168C2CBB-D5DA-4351-B63B-FC7732571011}" presName="rect2" presStyleLbl="trBgShp" presStyleIdx="1" presStyleCnt="2" custLinFactY="-36909" custLinFactNeighborX="54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98A04B6-2A56-4675-A9CF-34A39318771D}" type="presOf" srcId="{168C2CBB-D5DA-4351-B63B-FC7732571011}" destId="{390AFD4B-27F4-457F-AF19-138E3F2689D9}" srcOrd="0" destOrd="0" presId="urn:microsoft.com/office/officeart/2008/layout/BendingPictureSemiTransparentText"/>
    <dgm:cxn modelId="{150ADA4C-0766-45B8-8A53-C411E61CC645}" srcId="{7920DD4A-C60B-4C78-BA2B-35353B8C9B7B}" destId="{60B47C23-1A4C-4DB1-BDE9-5BE308C0E5F3}" srcOrd="0" destOrd="0" parTransId="{250E39EF-1475-4BB1-991F-1E8A9424CD88}" sibTransId="{A2178648-7FC0-4754-8CFE-DD8469250266}"/>
    <dgm:cxn modelId="{52B70D13-67D8-4CE3-9882-C20C01051F92}" srcId="{7920DD4A-C60B-4C78-BA2B-35353B8C9B7B}" destId="{168C2CBB-D5DA-4351-B63B-FC7732571011}" srcOrd="1" destOrd="0" parTransId="{F560D23F-3242-4CFC-9326-E6C9D82AC97B}" sibTransId="{63503052-2C5F-4ABC-A148-403BC43D8C02}"/>
    <dgm:cxn modelId="{AD13B0BB-0335-48B9-9897-A7A3B0D58237}" type="presOf" srcId="{7920DD4A-C60B-4C78-BA2B-35353B8C9B7B}" destId="{3D276DA4-B176-4CCC-B807-2AD2B3080222}" srcOrd="0" destOrd="0" presId="urn:microsoft.com/office/officeart/2008/layout/BendingPictureSemiTransparentText"/>
    <dgm:cxn modelId="{F5E8471A-6F58-45EA-B231-E89EAE066866}" type="presOf" srcId="{60B47C23-1A4C-4DB1-BDE9-5BE308C0E5F3}" destId="{97445F27-C21E-485A-87A6-289DE231C17E}" srcOrd="0" destOrd="0" presId="urn:microsoft.com/office/officeart/2008/layout/BendingPictureSemiTransparentText"/>
    <dgm:cxn modelId="{DA9118FF-7D89-45BF-A52D-D877D6A74B87}" type="presParOf" srcId="{3D276DA4-B176-4CCC-B807-2AD2B3080222}" destId="{BAC6170F-8086-416F-B3C2-4E9FE1BA6751}" srcOrd="0" destOrd="0" presId="urn:microsoft.com/office/officeart/2008/layout/BendingPictureSemiTransparentText"/>
    <dgm:cxn modelId="{252A8BC6-31B7-4F49-82A6-D27D7D47D415}" type="presParOf" srcId="{BAC6170F-8086-416F-B3C2-4E9FE1BA6751}" destId="{A4495564-C9D7-4559-9230-9FDA8F7EF69E}" srcOrd="0" destOrd="0" presId="urn:microsoft.com/office/officeart/2008/layout/BendingPictureSemiTransparentText"/>
    <dgm:cxn modelId="{91D486BD-BE43-425A-867D-AEC69A3111DC}" type="presParOf" srcId="{BAC6170F-8086-416F-B3C2-4E9FE1BA6751}" destId="{97445F27-C21E-485A-87A6-289DE231C17E}" srcOrd="1" destOrd="0" presId="urn:microsoft.com/office/officeart/2008/layout/BendingPictureSemiTransparentText"/>
    <dgm:cxn modelId="{604DD30B-33E4-451E-97E7-4C0E8AE27272}" type="presParOf" srcId="{3D276DA4-B176-4CCC-B807-2AD2B3080222}" destId="{60A014A7-0196-4900-B49B-E141C5FE61D1}" srcOrd="1" destOrd="0" presId="urn:microsoft.com/office/officeart/2008/layout/BendingPictureSemiTransparentText"/>
    <dgm:cxn modelId="{87ED7FC0-8B94-48E1-AEE7-781042AC5AF0}" type="presParOf" srcId="{3D276DA4-B176-4CCC-B807-2AD2B3080222}" destId="{4F83672B-B289-479F-A906-1A124A7C3D03}" srcOrd="2" destOrd="0" presId="urn:microsoft.com/office/officeart/2008/layout/BendingPictureSemiTransparentText"/>
    <dgm:cxn modelId="{BC9AB287-A183-4788-A1DF-F33A7F547245}" type="presParOf" srcId="{4F83672B-B289-479F-A906-1A124A7C3D03}" destId="{FD8C2126-A7A2-4269-BD35-213F3B24ECBC}" srcOrd="0" destOrd="0" presId="urn:microsoft.com/office/officeart/2008/layout/BendingPictureSemiTransparentText"/>
    <dgm:cxn modelId="{5CD2AB06-2D6B-45E0-A7C9-53CBA2F3EDF3}" type="presParOf" srcId="{4F83672B-B289-479F-A906-1A124A7C3D03}" destId="{390AFD4B-27F4-457F-AF19-138E3F2689D9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495564-C9D7-4559-9230-9FDA8F7EF69E}">
      <dsp:nvSpPr>
        <dsp:cNvPr id="0" name=""/>
        <dsp:cNvSpPr/>
      </dsp:nvSpPr>
      <dsp:spPr>
        <a:xfrm>
          <a:off x="2872" y="529950"/>
          <a:ext cx="3470719" cy="2974817"/>
        </a:xfrm>
        <a:prstGeom prst="rect">
          <a:avLst/>
        </a:prstGeom>
        <a:solidFill>
          <a:schemeClr val="accent5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445F27-C21E-485A-87A6-289DE231C17E}">
      <dsp:nvSpPr>
        <dsp:cNvPr id="0" name=""/>
        <dsp:cNvSpPr/>
      </dsp:nvSpPr>
      <dsp:spPr>
        <a:xfrm>
          <a:off x="18629" y="1619102"/>
          <a:ext cx="3470719" cy="713956"/>
        </a:xfrm>
        <a:prstGeom prst="rect">
          <a:avLst/>
        </a:prstGeom>
        <a:solidFill>
          <a:schemeClr val="accent5">
            <a:tint val="50000"/>
            <a:alpha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err="1" smtClean="0">
              <a:solidFill>
                <a:schemeClr val="tx1"/>
              </a:solidFill>
              <a:latin typeface="Cambria" pitchFamily="18" charset="0"/>
              <a:cs typeface="Aharoni" pitchFamily="2" charset="-79"/>
            </a:rPr>
            <a:t>Respon</a:t>
          </a:r>
          <a:r>
            <a:rPr lang="en-US" sz="3600" b="1" kern="1200" dirty="0" smtClean="0">
              <a:solidFill>
                <a:schemeClr val="tx1"/>
              </a:solidFill>
              <a:latin typeface="Cambria" pitchFamily="18" charset="0"/>
              <a:cs typeface="Aharoni" pitchFamily="2" charset="-79"/>
            </a:rPr>
            <a:t> </a:t>
          </a:r>
          <a:r>
            <a:rPr lang="en-US" sz="3600" b="1" kern="1200" dirty="0" err="1" smtClean="0">
              <a:solidFill>
                <a:schemeClr val="tx1"/>
              </a:solidFill>
              <a:latin typeface="Cambria" pitchFamily="18" charset="0"/>
              <a:cs typeface="Aharoni" pitchFamily="2" charset="-79"/>
            </a:rPr>
            <a:t>Kasus</a:t>
          </a:r>
          <a:endParaRPr lang="en-US" sz="3600" b="1" kern="1200" dirty="0">
            <a:solidFill>
              <a:schemeClr val="tx1"/>
            </a:solidFill>
            <a:latin typeface="Cambria" pitchFamily="18" charset="0"/>
            <a:cs typeface="Aharoni" pitchFamily="2" charset="-79"/>
          </a:endParaRPr>
        </a:p>
      </dsp:txBody>
      <dsp:txXfrm>
        <a:off x="18629" y="1619102"/>
        <a:ext cx="3470719" cy="713956"/>
      </dsp:txXfrm>
    </dsp:sp>
    <dsp:sp modelId="{FD8C2126-A7A2-4269-BD35-213F3B24ECBC}">
      <dsp:nvSpPr>
        <dsp:cNvPr id="0" name=""/>
        <dsp:cNvSpPr/>
      </dsp:nvSpPr>
      <dsp:spPr>
        <a:xfrm>
          <a:off x="3827594" y="529950"/>
          <a:ext cx="3470719" cy="2974817"/>
        </a:xfrm>
        <a:prstGeom prst="rect">
          <a:avLst/>
        </a:prstGeom>
        <a:solidFill>
          <a:schemeClr val="accent5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0AFD4B-27F4-457F-AF19-138E3F2689D9}">
      <dsp:nvSpPr>
        <dsp:cNvPr id="0" name=""/>
        <dsp:cNvSpPr/>
      </dsp:nvSpPr>
      <dsp:spPr>
        <a:xfrm>
          <a:off x="3829468" y="1634852"/>
          <a:ext cx="3470719" cy="713956"/>
        </a:xfrm>
        <a:prstGeom prst="rect">
          <a:avLst/>
        </a:prstGeom>
        <a:solidFill>
          <a:schemeClr val="accent5">
            <a:tint val="50000"/>
            <a:alpha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err="1" smtClean="0">
              <a:solidFill>
                <a:schemeClr val="tx1"/>
              </a:solidFill>
              <a:latin typeface="Cambria" pitchFamily="18" charset="0"/>
              <a:cs typeface="Aharoni" pitchFamily="2" charset="-79"/>
            </a:rPr>
            <a:t>Kampanye</a:t>
          </a:r>
          <a:endParaRPr lang="en-US" sz="3600" b="1" kern="1200" dirty="0">
            <a:solidFill>
              <a:schemeClr val="tx1"/>
            </a:solidFill>
            <a:latin typeface="Cambria" pitchFamily="18" charset="0"/>
            <a:cs typeface="Aharoni" pitchFamily="2" charset="-79"/>
          </a:endParaRPr>
        </a:p>
      </dsp:txBody>
      <dsp:txXfrm>
        <a:off x="3829468" y="1634852"/>
        <a:ext cx="3470719" cy="7139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C3FEE-597B-4CC9-85A0-5499FE8A079E}" type="datetimeFigureOut">
              <a:rPr lang="id-ID" smtClean="0"/>
              <a:pPr/>
              <a:t>28/01/2020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5A9050-BCA1-46DD-9B2A-1487FF99371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335333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B9385-3259-4E7E-8918-B608E1ED1015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0482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E92A-C0BC-48FA-BBD6-5BDE0711330F}" type="datetimeFigureOut">
              <a:rPr lang="id-ID" smtClean="0"/>
              <a:pPr/>
              <a:t>28/01/2020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B28BB-C5B6-4829-901F-68529964454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617003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E92A-C0BC-48FA-BBD6-5BDE0711330F}" type="datetimeFigureOut">
              <a:rPr lang="id-ID" smtClean="0"/>
              <a:pPr/>
              <a:t>28/01/2020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B28BB-C5B6-4829-901F-68529964454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558794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E92A-C0BC-48FA-BBD6-5BDE0711330F}" type="datetimeFigureOut">
              <a:rPr lang="id-ID" smtClean="0"/>
              <a:pPr/>
              <a:t>28/01/2020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B28BB-C5B6-4829-901F-68529964454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563371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E92A-C0BC-48FA-BBD6-5BDE0711330F}" type="datetimeFigureOut">
              <a:rPr lang="id-ID" smtClean="0"/>
              <a:pPr/>
              <a:t>28/01/2020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B28BB-C5B6-4829-901F-68529964454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840551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E92A-C0BC-48FA-BBD6-5BDE0711330F}" type="datetimeFigureOut">
              <a:rPr lang="id-ID" smtClean="0"/>
              <a:pPr/>
              <a:t>28/01/2020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B28BB-C5B6-4829-901F-68529964454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420455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E92A-C0BC-48FA-BBD6-5BDE0711330F}" type="datetimeFigureOut">
              <a:rPr lang="id-ID" smtClean="0"/>
              <a:pPr/>
              <a:t>28/01/2020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B28BB-C5B6-4829-901F-68529964454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098319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E92A-C0BC-48FA-BBD6-5BDE0711330F}" type="datetimeFigureOut">
              <a:rPr lang="id-ID" smtClean="0"/>
              <a:pPr/>
              <a:t>28/01/2020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B28BB-C5B6-4829-901F-68529964454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789183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E92A-C0BC-48FA-BBD6-5BDE0711330F}" type="datetimeFigureOut">
              <a:rPr lang="id-ID" smtClean="0"/>
              <a:pPr/>
              <a:t>28/01/2020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B28BB-C5B6-4829-901F-68529964454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845781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E92A-C0BC-48FA-BBD6-5BDE0711330F}" type="datetimeFigureOut">
              <a:rPr lang="id-ID" smtClean="0"/>
              <a:pPr/>
              <a:t>28/01/2020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B28BB-C5B6-4829-901F-68529964454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572705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E92A-C0BC-48FA-BBD6-5BDE0711330F}" type="datetimeFigureOut">
              <a:rPr lang="id-ID" smtClean="0"/>
              <a:pPr/>
              <a:t>28/01/2020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B28BB-C5B6-4829-901F-68529964454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517737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E92A-C0BC-48FA-BBD6-5BDE0711330F}" type="datetimeFigureOut">
              <a:rPr lang="id-ID" smtClean="0"/>
              <a:pPr/>
              <a:t>28/01/2020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B28BB-C5B6-4829-901F-68529964454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294601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14448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0B77183B-D91C-4877-8446-04AF82AD0211}"/>
              </a:ext>
            </a:extLst>
          </p:cNvPr>
          <p:cNvSpPr/>
          <p:nvPr userDrawn="1"/>
        </p:nvSpPr>
        <p:spPr>
          <a:xfrm>
            <a:off x="0" y="6649277"/>
            <a:ext cx="9893376" cy="852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378F7C02-C4E1-41FB-B50E-9077B2D466F1}"/>
              </a:ext>
            </a:extLst>
          </p:cNvPr>
          <p:cNvGrpSpPr/>
          <p:nvPr/>
        </p:nvGrpSpPr>
        <p:grpSpPr>
          <a:xfrm>
            <a:off x="9917984" y="6249017"/>
            <a:ext cx="2134868" cy="538948"/>
            <a:chOff x="3459679" y="2564932"/>
            <a:chExt cx="5250757" cy="1325555"/>
          </a:xfrm>
        </p:grpSpPr>
        <p:grpSp>
          <p:nvGrpSpPr>
            <p:cNvPr id="11" name="Group 10">
              <a:extLst>
                <a:ext uri="{FF2B5EF4-FFF2-40B4-BE49-F238E27FC236}">
                  <a16:creationId xmlns="" xmlns:a16="http://schemas.microsoft.com/office/drawing/2014/main" id="{AEBFE799-9951-424F-AA26-A9B2226E0273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="" xmlns:a16="http://schemas.microsoft.com/office/drawing/2014/main" id="{E404C533-9854-4AB1-864E-4EC83E534AF5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="" xmlns:a16="http://schemas.microsoft.com/office/drawing/2014/main" id="{36CC28C5-72C9-4A9C-A38D-4895E418FDF6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="" xmlns:a16="http://schemas.microsoft.com/office/drawing/2014/main" id="{0DE7E71F-BCD3-460E-871E-91151BF0CFCB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="" xmlns:a16="http://schemas.microsoft.com/office/drawing/2014/main" id="{8CB2864E-6E5C-4245-B1A8-E20E2751C8B2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="" xmlns:a16="http://schemas.microsoft.com/office/drawing/2014/main" id="{AC5333E1-387E-4717-8817-F654B5A8E20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59917E84-BC22-43AB-A243-2B467A7BD64E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rapezoid 24">
              <a:extLst>
                <a:ext uri="{FF2B5EF4-FFF2-40B4-BE49-F238E27FC236}">
                  <a16:creationId xmlns="" xmlns:a16="http://schemas.microsoft.com/office/drawing/2014/main" id="{31D460DF-0640-47FB-8F04-195A1FD52078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="" xmlns:a16="http://schemas.microsoft.com/office/drawing/2014/main" id="{D5CF2213-852E-4240-813E-B4BEE73B7B5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17" name="Round Same Side Corner Rectangle 4">
                <a:extLst>
                  <a:ext uri="{FF2B5EF4-FFF2-40B4-BE49-F238E27FC236}">
                    <a16:creationId xmlns="" xmlns:a16="http://schemas.microsoft.com/office/drawing/2014/main" id="{15E8845B-2966-4D6E-BF28-D4FFBE0924ED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8" name="Round Same Side Corner Rectangle 6">
                <a:extLst>
                  <a:ext uri="{FF2B5EF4-FFF2-40B4-BE49-F238E27FC236}">
                    <a16:creationId xmlns="" xmlns:a16="http://schemas.microsoft.com/office/drawing/2014/main" id="{1B97F382-F14A-4396-9572-814AC9894D76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9" name="Round Same Side Corner Rectangle 8">
                <a:extLst>
                  <a:ext uri="{FF2B5EF4-FFF2-40B4-BE49-F238E27FC236}">
                    <a16:creationId xmlns="" xmlns:a16="http://schemas.microsoft.com/office/drawing/2014/main" id="{5B8FDD20-971F-448A-9261-341BB1276222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sp>
          <p:nvSpPr>
            <p:cNvPr id="15" name="Frame 1">
              <a:extLst>
                <a:ext uri="{FF2B5EF4-FFF2-40B4-BE49-F238E27FC236}">
                  <a16:creationId xmlns="" xmlns:a16="http://schemas.microsoft.com/office/drawing/2014/main" id="{2572D0B9-91BB-46BE-BE73-83A5DE078817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21">
              <a:extLst>
                <a:ext uri="{FF2B5EF4-FFF2-40B4-BE49-F238E27FC236}">
                  <a16:creationId xmlns="" xmlns:a16="http://schemas.microsoft.com/office/drawing/2014/main" id="{07837B4D-D1A1-4F44-83EB-6DF617E78E27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</p:spTree>
    <p:extLst>
      <p:ext uri="{BB962C8B-B14F-4D97-AF65-F5344CB8AC3E}">
        <p14:creationId xmlns:p14="http://schemas.microsoft.com/office/powerpoint/2010/main" xmlns="" val="20038839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61" lvl="0" indent="-45717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21" lvl="1" indent="-42330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681" lvl="2" indent="-42330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242" lvl="3" indent="-42330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802" lvl="4" indent="-42330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363" lvl="5" indent="-42330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6923" lvl="6" indent="-42330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483" lvl="7" indent="-42330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044" lvl="8" indent="-423306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xmlns="" val="26785652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0B77183B-D91C-4877-8446-04AF82AD0211}"/>
              </a:ext>
            </a:extLst>
          </p:cNvPr>
          <p:cNvSpPr/>
          <p:nvPr userDrawn="1"/>
        </p:nvSpPr>
        <p:spPr>
          <a:xfrm>
            <a:off x="0" y="6649277"/>
            <a:ext cx="9893376" cy="852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378F7C02-C4E1-41FB-B50E-9077B2D466F1}"/>
              </a:ext>
            </a:extLst>
          </p:cNvPr>
          <p:cNvGrpSpPr/>
          <p:nvPr/>
        </p:nvGrpSpPr>
        <p:grpSpPr>
          <a:xfrm>
            <a:off x="9917984" y="6249017"/>
            <a:ext cx="2134868" cy="538948"/>
            <a:chOff x="3459679" y="2564932"/>
            <a:chExt cx="5250757" cy="132555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xmlns="" id="{AEBFE799-9951-424F-AA26-A9B2226E0273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xmlns="" id="{E404C533-9854-4AB1-864E-4EC83E534AF5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xmlns="" id="{36CC28C5-72C9-4A9C-A38D-4895E418FDF6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xmlns="" id="{0DE7E71F-BCD3-460E-871E-91151BF0CFCB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xmlns="" id="{8CB2864E-6E5C-4245-B1A8-E20E2751C8B2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xmlns="" id="{AC5333E1-387E-4717-8817-F654B5A8E20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59917E84-BC22-43AB-A243-2B467A7BD64E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" name="Trapezoid 24">
              <a:extLst>
                <a:ext uri="{FF2B5EF4-FFF2-40B4-BE49-F238E27FC236}">
                  <a16:creationId xmlns:a16="http://schemas.microsoft.com/office/drawing/2014/main" xmlns="" id="{31D460DF-0640-47FB-8F04-195A1FD52078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prstClr val="white"/>
                </a:solidFill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xmlns="" id="{D5CF2213-852E-4240-813E-B4BEE73B7B5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17" name="Round Same Side Corner Rectangle 4">
                <a:extLst>
                  <a:ext uri="{FF2B5EF4-FFF2-40B4-BE49-F238E27FC236}">
                    <a16:creationId xmlns:a16="http://schemas.microsoft.com/office/drawing/2014/main" xmlns="" id="{15E8845B-2966-4D6E-BF28-D4FFBE0924ED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ound Same Side Corner Rectangle 6">
                <a:extLst>
                  <a:ext uri="{FF2B5EF4-FFF2-40B4-BE49-F238E27FC236}">
                    <a16:creationId xmlns:a16="http://schemas.microsoft.com/office/drawing/2014/main" xmlns="" id="{1B97F382-F14A-4396-9572-814AC9894D76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ound Same Side Corner Rectangle 8">
                <a:extLst>
                  <a:ext uri="{FF2B5EF4-FFF2-40B4-BE49-F238E27FC236}">
                    <a16:creationId xmlns:a16="http://schemas.microsoft.com/office/drawing/2014/main" xmlns="" id="{5B8FDD20-971F-448A-9261-341BB1276222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5" name="Frame 1">
              <a:extLst>
                <a:ext uri="{FF2B5EF4-FFF2-40B4-BE49-F238E27FC236}">
                  <a16:creationId xmlns:a16="http://schemas.microsoft.com/office/drawing/2014/main" xmlns="" id="{2572D0B9-91BB-46BE-BE73-83A5DE078817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>
                <a:solidFill>
                  <a:prstClr val="black"/>
                </a:solidFill>
              </a:endParaRPr>
            </a:p>
          </p:txBody>
        </p:sp>
        <p:sp>
          <p:nvSpPr>
            <p:cNvPr id="16" name="Oval 21">
              <a:extLst>
                <a:ext uri="{FF2B5EF4-FFF2-40B4-BE49-F238E27FC236}">
                  <a16:creationId xmlns:a16="http://schemas.microsoft.com/office/drawing/2014/main" xmlns="" id="{07837B4D-D1A1-4F44-83EB-6DF617E78E27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025851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36BA39E4-4787-4A57-95AF-71D0542315A0}"/>
              </a:ext>
            </a:extLst>
          </p:cNvPr>
          <p:cNvGrpSpPr/>
          <p:nvPr userDrawn="1"/>
        </p:nvGrpSpPr>
        <p:grpSpPr>
          <a:xfrm flipV="1">
            <a:off x="5427361" y="1143268"/>
            <a:ext cx="1337278" cy="220479"/>
            <a:chOff x="5809673" y="3008118"/>
            <a:chExt cx="2419398" cy="39888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xmlns="" id="{6C99468F-7C27-4A33-B8CC-5794F45C6159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xmlns="" id="{EDA484AE-33CE-4979-81A4-360C2226ECDF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688CA5D0-B787-4DFD-87F1-332795E33C1F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42618CF6-3DC5-4866-ACB7-14F89F22C719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xmlns="" id="{C471A078-94EE-430C-8990-77DD907780E6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997400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32304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457DA700-D493-4724-A7E6-2C18A3598372}"/>
              </a:ext>
            </a:extLst>
          </p:cNvPr>
          <p:cNvGrpSpPr/>
          <p:nvPr userDrawn="1"/>
        </p:nvGrpSpPr>
        <p:grpSpPr>
          <a:xfrm flipH="1">
            <a:off x="592779" y="1333500"/>
            <a:ext cx="4034462" cy="4935026"/>
            <a:chOff x="6446339" y="1280897"/>
            <a:chExt cx="4320717" cy="528517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0315FDDC-CB08-4F29-898E-B915DE387084}"/>
                </a:ext>
              </a:extLst>
            </p:cNvPr>
            <p:cNvSpPr/>
            <p:nvPr/>
          </p:nvSpPr>
          <p:spPr>
            <a:xfrm>
              <a:off x="7360122" y="5629227"/>
              <a:ext cx="2033648" cy="936848"/>
            </a:xfrm>
            <a:custGeom>
              <a:avLst/>
              <a:gdLst>
                <a:gd name="connsiteX0" fmla="*/ 448273 w 847725"/>
                <a:gd name="connsiteY0" fmla="*/ 7144 h 390525"/>
                <a:gd name="connsiteX1" fmla="*/ 464466 w 847725"/>
                <a:gd name="connsiteY1" fmla="*/ 184309 h 390525"/>
                <a:gd name="connsiteX2" fmla="*/ 452083 w 847725"/>
                <a:gd name="connsiteY2" fmla="*/ 224314 h 390525"/>
                <a:gd name="connsiteX3" fmla="*/ 352071 w 847725"/>
                <a:gd name="connsiteY3" fmla="*/ 269081 h 390525"/>
                <a:gd name="connsiteX4" fmla="*/ 30126 w 847725"/>
                <a:gd name="connsiteY4" fmla="*/ 283369 h 390525"/>
                <a:gd name="connsiteX5" fmla="*/ 7266 w 847725"/>
                <a:gd name="connsiteY5" fmla="*/ 285274 h 390525"/>
                <a:gd name="connsiteX6" fmla="*/ 12981 w 847725"/>
                <a:gd name="connsiteY6" fmla="*/ 292894 h 390525"/>
                <a:gd name="connsiteX7" fmla="*/ 439701 w 847725"/>
                <a:gd name="connsiteY7" fmla="*/ 384334 h 390525"/>
                <a:gd name="connsiteX8" fmla="*/ 455893 w 847725"/>
                <a:gd name="connsiteY8" fmla="*/ 385286 h 390525"/>
                <a:gd name="connsiteX9" fmla="*/ 829273 w 847725"/>
                <a:gd name="connsiteY9" fmla="*/ 321469 h 390525"/>
                <a:gd name="connsiteX10" fmla="*/ 797841 w 847725"/>
                <a:gd name="connsiteY10" fmla="*/ 52864 h 390525"/>
                <a:gd name="connsiteX11" fmla="*/ 448273 w 847725"/>
                <a:gd name="connsiteY11" fmla="*/ 7144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390525">
                  <a:moveTo>
                    <a:pt x="448273" y="7144"/>
                  </a:moveTo>
                  <a:cubicBezTo>
                    <a:pt x="460656" y="89059"/>
                    <a:pt x="469228" y="136684"/>
                    <a:pt x="464466" y="184309"/>
                  </a:cubicBezTo>
                  <a:cubicBezTo>
                    <a:pt x="463513" y="196691"/>
                    <a:pt x="460656" y="208121"/>
                    <a:pt x="452083" y="224314"/>
                  </a:cubicBezTo>
                  <a:cubicBezTo>
                    <a:pt x="433033" y="261461"/>
                    <a:pt x="379693" y="268129"/>
                    <a:pt x="352071" y="269081"/>
                  </a:cubicBezTo>
                  <a:cubicBezTo>
                    <a:pt x="256821" y="270986"/>
                    <a:pt x="63463" y="282416"/>
                    <a:pt x="30126" y="283369"/>
                  </a:cubicBezTo>
                  <a:cubicBezTo>
                    <a:pt x="26316" y="283369"/>
                    <a:pt x="5361" y="283369"/>
                    <a:pt x="7266" y="285274"/>
                  </a:cubicBezTo>
                  <a:cubicBezTo>
                    <a:pt x="8218" y="286226"/>
                    <a:pt x="12981" y="292894"/>
                    <a:pt x="12981" y="292894"/>
                  </a:cubicBezTo>
                  <a:cubicBezTo>
                    <a:pt x="24411" y="308134"/>
                    <a:pt x="381598" y="373856"/>
                    <a:pt x="439701" y="384334"/>
                  </a:cubicBezTo>
                  <a:cubicBezTo>
                    <a:pt x="445416" y="385286"/>
                    <a:pt x="450178" y="385286"/>
                    <a:pt x="455893" y="385286"/>
                  </a:cubicBezTo>
                  <a:cubicBezTo>
                    <a:pt x="508281" y="381476"/>
                    <a:pt x="794983" y="355759"/>
                    <a:pt x="829273" y="321469"/>
                  </a:cubicBezTo>
                  <a:cubicBezTo>
                    <a:pt x="870231" y="279559"/>
                    <a:pt x="827368" y="142399"/>
                    <a:pt x="797841" y="52864"/>
                  </a:cubicBezTo>
                  <a:cubicBezTo>
                    <a:pt x="810223" y="42386"/>
                    <a:pt x="634963" y="21431"/>
                    <a:pt x="448273" y="7144"/>
                  </a:cubicBez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718ED047-E415-4002-A4AF-11B7D0A2933D}"/>
                </a:ext>
              </a:extLst>
            </p:cNvPr>
            <p:cNvSpPr/>
            <p:nvPr/>
          </p:nvSpPr>
          <p:spPr>
            <a:xfrm>
              <a:off x="7358820" y="5629227"/>
              <a:ext cx="1987948" cy="913998"/>
            </a:xfrm>
            <a:custGeom>
              <a:avLst/>
              <a:gdLst>
                <a:gd name="connsiteX0" fmla="*/ 436434 w 828675"/>
                <a:gd name="connsiteY0" fmla="*/ 7144 h 381000"/>
                <a:gd name="connsiteX1" fmla="*/ 452626 w 828675"/>
                <a:gd name="connsiteY1" fmla="*/ 178594 h 381000"/>
                <a:gd name="connsiteX2" fmla="*/ 440244 w 828675"/>
                <a:gd name="connsiteY2" fmla="*/ 217646 h 381000"/>
                <a:gd name="connsiteX3" fmla="*/ 342136 w 828675"/>
                <a:gd name="connsiteY3" fmla="*/ 260509 h 381000"/>
                <a:gd name="connsiteX4" fmla="*/ 11619 w 828675"/>
                <a:gd name="connsiteY4" fmla="*/ 281464 h 381000"/>
                <a:gd name="connsiteX5" fmla="*/ 428814 w 828675"/>
                <a:gd name="connsiteY5" fmla="*/ 372904 h 381000"/>
                <a:gd name="connsiteX6" fmla="*/ 444054 w 828675"/>
                <a:gd name="connsiteY6" fmla="*/ 373856 h 381000"/>
                <a:gd name="connsiteX7" fmla="*/ 813624 w 828675"/>
                <a:gd name="connsiteY7" fmla="*/ 311944 h 381000"/>
                <a:gd name="connsiteX8" fmla="*/ 782191 w 828675"/>
                <a:gd name="connsiteY8" fmla="*/ 52864 h 381000"/>
                <a:gd name="connsiteX9" fmla="*/ 436434 w 828675"/>
                <a:gd name="connsiteY9" fmla="*/ 714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8675" h="381000">
                  <a:moveTo>
                    <a:pt x="436434" y="7144"/>
                  </a:moveTo>
                  <a:cubicBezTo>
                    <a:pt x="448816" y="86201"/>
                    <a:pt x="457389" y="131921"/>
                    <a:pt x="452626" y="178594"/>
                  </a:cubicBezTo>
                  <a:cubicBezTo>
                    <a:pt x="451674" y="190976"/>
                    <a:pt x="448816" y="201454"/>
                    <a:pt x="440244" y="217646"/>
                  </a:cubicBezTo>
                  <a:cubicBezTo>
                    <a:pt x="421194" y="252889"/>
                    <a:pt x="367854" y="260509"/>
                    <a:pt x="342136" y="260509"/>
                  </a:cubicBezTo>
                  <a:cubicBezTo>
                    <a:pt x="269746" y="262414"/>
                    <a:pt x="43051" y="274796"/>
                    <a:pt x="11619" y="281464"/>
                  </a:cubicBezTo>
                  <a:cubicBezTo>
                    <a:pt x="-39816" y="292894"/>
                    <a:pt x="367854" y="362426"/>
                    <a:pt x="428814" y="372904"/>
                  </a:cubicBezTo>
                  <a:cubicBezTo>
                    <a:pt x="433576" y="373856"/>
                    <a:pt x="439291" y="373856"/>
                    <a:pt x="444054" y="373856"/>
                  </a:cubicBezTo>
                  <a:cubicBezTo>
                    <a:pt x="494536" y="370046"/>
                    <a:pt x="779334" y="346234"/>
                    <a:pt x="813624" y="311944"/>
                  </a:cubicBezTo>
                  <a:cubicBezTo>
                    <a:pt x="853629" y="271939"/>
                    <a:pt x="811719" y="139541"/>
                    <a:pt x="782191" y="52864"/>
                  </a:cubicBezTo>
                  <a:cubicBezTo>
                    <a:pt x="793621" y="41434"/>
                    <a:pt x="620266" y="20479"/>
                    <a:pt x="436434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A95A626E-BA13-409F-A2BA-1FCB370FDB9B}"/>
                </a:ext>
              </a:extLst>
            </p:cNvPr>
            <p:cNvSpPr/>
            <p:nvPr/>
          </p:nvSpPr>
          <p:spPr>
            <a:xfrm>
              <a:off x="6448412" y="1280897"/>
              <a:ext cx="4318644" cy="4592842"/>
            </a:xfrm>
            <a:custGeom>
              <a:avLst/>
              <a:gdLst>
                <a:gd name="connsiteX0" fmla="*/ 1610322 w 1800225"/>
                <a:gd name="connsiteY0" fmla="*/ 1912136 h 1914525"/>
                <a:gd name="connsiteX1" fmla="*/ 53937 w 1800225"/>
                <a:gd name="connsiteY1" fmla="*/ 1736876 h 1914525"/>
                <a:gd name="connsiteX2" fmla="*/ 7264 w 1800225"/>
                <a:gd name="connsiteY2" fmla="*/ 1681631 h 1914525"/>
                <a:gd name="connsiteX3" fmla="*/ 66319 w 1800225"/>
                <a:gd name="connsiteY3" fmla="*/ 529106 h 1914525"/>
                <a:gd name="connsiteX4" fmla="*/ 107277 w 1800225"/>
                <a:gd name="connsiteY4" fmla="*/ 432903 h 1914525"/>
                <a:gd name="connsiteX5" fmla="*/ 1729384 w 1800225"/>
                <a:gd name="connsiteY5" fmla="*/ 9041 h 1914525"/>
                <a:gd name="connsiteX6" fmla="*/ 1797012 w 1800225"/>
                <a:gd name="connsiteY6" fmla="*/ 63333 h 1914525"/>
                <a:gd name="connsiteX7" fmla="*/ 1691284 w 1800225"/>
                <a:gd name="connsiteY7" fmla="*/ 1844508 h 1914525"/>
                <a:gd name="connsiteX8" fmla="*/ 1610322 w 1800225"/>
                <a:gd name="connsiteY8" fmla="*/ 1912136 h 191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914525">
                  <a:moveTo>
                    <a:pt x="1610322" y="1912136"/>
                  </a:moveTo>
                  <a:lnTo>
                    <a:pt x="53937" y="1736876"/>
                  </a:lnTo>
                  <a:cubicBezTo>
                    <a:pt x="26314" y="1734018"/>
                    <a:pt x="5359" y="1709253"/>
                    <a:pt x="7264" y="1681631"/>
                  </a:cubicBezTo>
                  <a:lnTo>
                    <a:pt x="66319" y="529106"/>
                  </a:lnTo>
                  <a:cubicBezTo>
                    <a:pt x="68224" y="458621"/>
                    <a:pt x="84417" y="438618"/>
                    <a:pt x="107277" y="432903"/>
                  </a:cubicBezTo>
                  <a:lnTo>
                    <a:pt x="1729384" y="9041"/>
                  </a:lnTo>
                  <a:cubicBezTo>
                    <a:pt x="1764627" y="-484"/>
                    <a:pt x="1798917" y="27138"/>
                    <a:pt x="1797012" y="63333"/>
                  </a:cubicBezTo>
                  <a:lnTo>
                    <a:pt x="1691284" y="1844508"/>
                  </a:lnTo>
                  <a:cubicBezTo>
                    <a:pt x="1687474" y="1885466"/>
                    <a:pt x="1651279" y="1915946"/>
                    <a:pt x="1610322" y="1912136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E8248B3A-FAE1-4F80-BB8B-D195C0E2A022}"/>
                </a:ext>
              </a:extLst>
            </p:cNvPr>
            <p:cNvSpPr/>
            <p:nvPr/>
          </p:nvSpPr>
          <p:spPr>
            <a:xfrm>
              <a:off x="6464696" y="1280897"/>
              <a:ext cx="4250094" cy="3998744"/>
            </a:xfrm>
            <a:custGeom>
              <a:avLst/>
              <a:gdLst>
                <a:gd name="connsiteX0" fmla="*/ 1678781 w 1771650"/>
                <a:gd name="connsiteY0" fmla="*/ 1664486 h 1666875"/>
                <a:gd name="connsiteX1" fmla="*/ 7144 w 1771650"/>
                <a:gd name="connsiteY1" fmla="*/ 1552091 h 1666875"/>
                <a:gd name="connsiteX2" fmla="*/ 58579 w 1771650"/>
                <a:gd name="connsiteY2" fmla="*/ 482433 h 1666875"/>
                <a:gd name="connsiteX3" fmla="*/ 98584 w 1771650"/>
                <a:gd name="connsiteY3" fmla="*/ 432903 h 1666875"/>
                <a:gd name="connsiteX4" fmla="*/ 1705451 w 1771650"/>
                <a:gd name="connsiteY4" fmla="*/ 9041 h 1666875"/>
                <a:gd name="connsiteX5" fmla="*/ 1772126 w 1771650"/>
                <a:gd name="connsiteY5" fmla="*/ 63333 h 1666875"/>
                <a:gd name="connsiteX6" fmla="*/ 1678781 w 1771650"/>
                <a:gd name="connsiteY6" fmla="*/ 1664486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1650" h="1666875">
                  <a:moveTo>
                    <a:pt x="1678781" y="1664486"/>
                  </a:moveTo>
                  <a:lnTo>
                    <a:pt x="7144" y="1552091"/>
                  </a:lnTo>
                  <a:lnTo>
                    <a:pt x="58579" y="482433"/>
                  </a:lnTo>
                  <a:cubicBezTo>
                    <a:pt x="59531" y="459573"/>
                    <a:pt x="75724" y="439571"/>
                    <a:pt x="98584" y="432903"/>
                  </a:cubicBezTo>
                  <a:lnTo>
                    <a:pt x="1705451" y="9041"/>
                  </a:lnTo>
                  <a:cubicBezTo>
                    <a:pt x="1740694" y="-484"/>
                    <a:pt x="1774984" y="27138"/>
                    <a:pt x="1772126" y="63333"/>
                  </a:cubicBezTo>
                  <a:lnTo>
                    <a:pt x="1678781" y="1664486"/>
                  </a:ln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EC73273F-F0D9-4D38-B99A-17BF52577CFE}"/>
                </a:ext>
              </a:extLst>
            </p:cNvPr>
            <p:cNvSpPr/>
            <p:nvPr/>
          </p:nvSpPr>
          <p:spPr>
            <a:xfrm>
              <a:off x="6572092" y="1577928"/>
              <a:ext cx="3907345" cy="3404644"/>
            </a:xfrm>
            <a:custGeom>
              <a:avLst/>
              <a:gdLst>
                <a:gd name="connsiteX0" fmla="*/ 1539716 w 1628775"/>
                <a:gd name="connsiteY0" fmla="*/ 1416844 h 1419225"/>
                <a:gd name="connsiteX1" fmla="*/ 7144 w 1628775"/>
                <a:gd name="connsiteY1" fmla="*/ 1357789 h 1419225"/>
                <a:gd name="connsiteX2" fmla="*/ 57626 w 1628775"/>
                <a:gd name="connsiteY2" fmla="*/ 363379 h 1419225"/>
                <a:gd name="connsiteX3" fmla="*/ 1628299 w 1628775"/>
                <a:gd name="connsiteY3" fmla="*/ 7144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8775" h="1419225">
                  <a:moveTo>
                    <a:pt x="1539716" y="1416844"/>
                  </a:moveTo>
                  <a:lnTo>
                    <a:pt x="7144" y="1357789"/>
                  </a:lnTo>
                  <a:lnTo>
                    <a:pt x="57626" y="363379"/>
                  </a:lnTo>
                  <a:lnTo>
                    <a:pt x="1628299" y="7144"/>
                  </a:lnTo>
                  <a:close/>
                </a:path>
              </a:pathLst>
            </a:custGeom>
            <a:solidFill>
              <a:srgbClr val="E6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14DA78C4-87F2-446E-AE34-0432570E280A}"/>
                </a:ext>
              </a:extLst>
            </p:cNvPr>
            <p:cNvSpPr/>
            <p:nvPr/>
          </p:nvSpPr>
          <p:spPr>
            <a:xfrm>
              <a:off x="6446339" y="4996281"/>
              <a:ext cx="4044444" cy="868298"/>
            </a:xfrm>
            <a:custGeom>
              <a:avLst/>
              <a:gdLst>
                <a:gd name="connsiteX0" fmla="*/ 13844 w 1685925"/>
                <a:gd name="connsiteY0" fmla="*/ 7144 h 361950"/>
                <a:gd name="connsiteX1" fmla="*/ 7176 w 1685925"/>
                <a:gd name="connsiteY1" fmla="*/ 133826 h 361950"/>
                <a:gd name="connsiteX2" fmla="*/ 53849 w 1685925"/>
                <a:gd name="connsiteY2" fmla="*/ 189071 h 361950"/>
                <a:gd name="connsiteX3" fmla="*/ 1597851 w 1685925"/>
                <a:gd name="connsiteY3" fmla="*/ 363379 h 361950"/>
                <a:gd name="connsiteX4" fmla="*/ 1675956 w 1685925"/>
                <a:gd name="connsiteY4" fmla="*/ 296704 h 361950"/>
                <a:gd name="connsiteX5" fmla="*/ 1686434 w 1685925"/>
                <a:gd name="connsiteY5" fmla="*/ 111919 h 361950"/>
                <a:gd name="connsiteX6" fmla="*/ 13844 w 1685925"/>
                <a:gd name="connsiteY6" fmla="*/ 714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925" h="361950">
                  <a:moveTo>
                    <a:pt x="13844" y="7144"/>
                  </a:moveTo>
                  <a:lnTo>
                    <a:pt x="7176" y="133826"/>
                  </a:lnTo>
                  <a:cubicBezTo>
                    <a:pt x="6224" y="161449"/>
                    <a:pt x="26226" y="186214"/>
                    <a:pt x="53849" y="189071"/>
                  </a:cubicBezTo>
                  <a:lnTo>
                    <a:pt x="1597851" y="363379"/>
                  </a:lnTo>
                  <a:cubicBezTo>
                    <a:pt x="1637856" y="368141"/>
                    <a:pt x="1674051" y="337661"/>
                    <a:pt x="1675956" y="296704"/>
                  </a:cubicBezTo>
                  <a:lnTo>
                    <a:pt x="1686434" y="111919"/>
                  </a:lnTo>
                  <a:lnTo>
                    <a:pt x="13844" y="7144"/>
                  </a:ln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201B44D6-F92F-461D-A50C-E9045F317764}"/>
                </a:ext>
              </a:extLst>
            </p:cNvPr>
            <p:cNvSpPr/>
            <p:nvPr/>
          </p:nvSpPr>
          <p:spPr>
            <a:xfrm>
              <a:off x="7715310" y="1593115"/>
              <a:ext cx="2775473" cy="3394037"/>
            </a:xfrm>
            <a:custGeom>
              <a:avLst/>
              <a:gdLst>
                <a:gd name="connsiteX0" fmla="*/ 1425389 w 2775473"/>
                <a:gd name="connsiteY0" fmla="*/ 306593 h 3394037"/>
                <a:gd name="connsiteX1" fmla="*/ 2775473 w 2775473"/>
                <a:gd name="connsiteY1" fmla="*/ 0 h 3394037"/>
                <a:gd name="connsiteX2" fmla="*/ 2565699 w 2775473"/>
                <a:gd name="connsiteY2" fmla="*/ 3394037 h 3394037"/>
                <a:gd name="connsiteX3" fmla="*/ 0 w 2775473"/>
                <a:gd name="connsiteY3" fmla="*/ 3281082 h 3394037"/>
                <a:gd name="connsiteX4" fmla="*/ 1425389 w 2775473"/>
                <a:gd name="connsiteY4" fmla="*/ 306593 h 339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5473" h="3394037">
                  <a:moveTo>
                    <a:pt x="1425389" y="306593"/>
                  </a:moveTo>
                  <a:lnTo>
                    <a:pt x="2775473" y="0"/>
                  </a:lnTo>
                  <a:lnTo>
                    <a:pt x="2565699" y="3394037"/>
                  </a:lnTo>
                  <a:lnTo>
                    <a:pt x="0" y="3281082"/>
                  </a:lnTo>
                  <a:lnTo>
                    <a:pt x="1425389" y="306593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1" name="Text Placeholder 9">
            <a:extLst>
              <a:ext uri="{FF2B5EF4-FFF2-40B4-BE49-F238E27FC236}">
                <a16:creationId xmlns:a16="http://schemas.microsoft.com/office/drawing/2014/main" xmlns="" id="{8F734703-4A61-4A31-BB9E-0C690EB352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54D90936-42A8-407A-87C1-0A47569609F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859407" y="1640713"/>
            <a:ext cx="3631408" cy="3157745"/>
          </a:xfrm>
          <a:custGeom>
            <a:avLst/>
            <a:gdLst>
              <a:gd name="connsiteX0" fmla="*/ 0 w 3631408"/>
              <a:gd name="connsiteY0" fmla="*/ 0 h 3157745"/>
              <a:gd name="connsiteX1" fmla="*/ 3518328 w 3631408"/>
              <a:gd name="connsiteY1" fmla="*/ 797970 h 3157745"/>
              <a:gd name="connsiteX2" fmla="*/ 3631408 w 3631408"/>
              <a:gd name="connsiteY2" fmla="*/ 3025461 h 3157745"/>
              <a:gd name="connsiteX3" fmla="*/ 198427 w 3631408"/>
              <a:gd name="connsiteY3" fmla="*/ 3157745 h 315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1408" h="3157745">
                <a:moveTo>
                  <a:pt x="0" y="0"/>
                </a:moveTo>
                <a:lnTo>
                  <a:pt x="3518328" y="797970"/>
                </a:lnTo>
                <a:lnTo>
                  <a:pt x="3631408" y="3025461"/>
                </a:lnTo>
                <a:lnTo>
                  <a:pt x="198427" y="315774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83239325-648E-4C47-A0FE-7713B34A5F6E}"/>
              </a:ext>
            </a:extLst>
          </p:cNvPr>
          <p:cNvGrpSpPr/>
          <p:nvPr userDrawn="1"/>
        </p:nvGrpSpPr>
        <p:grpSpPr>
          <a:xfrm flipV="1">
            <a:off x="5427361" y="1143268"/>
            <a:ext cx="1337278" cy="220479"/>
            <a:chOff x="5809673" y="3008118"/>
            <a:chExt cx="2419398" cy="39888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C34544F-4AFB-4567-9A14-BD40476D91DB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EC347462-2243-4988-88A7-D48FDFC67F8A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3AAED053-508E-4B0B-9E07-60D6E23602BC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89D32752-7C30-4517-952B-8736B7299F1D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D7307619-FF7D-47F2-9979-458DC7E6076E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7958792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AD19F61-8275-40B8-92B0-0D5B4E87AE37}" type="datetimeFigureOut">
              <a:rPr lang="en-US">
                <a:solidFill>
                  <a:prstClr val="black"/>
                </a:solidFill>
              </a:rPr>
              <a:pPr/>
              <a:t>1/28/2020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9522B13-61D9-4CDC-B8C6-2FD7E5253EEC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5413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1E92A-C0BC-48FA-BBD6-5BDE0711330F}" type="datetimeFigureOut">
              <a:rPr lang="id-ID" smtClean="0"/>
              <a:pPr/>
              <a:t>28/01/2020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B28BB-C5B6-4829-901F-68529964454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228864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9" r:id="rId12"/>
    <p:sldLayoutId id="2147483670" r:id="rId13"/>
    <p:sldLayoutId id="214748367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97946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6" r:id="rId4"/>
    <p:sldLayoutId id="214748366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1775349" y="2968568"/>
            <a:ext cx="8648701" cy="147002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latin typeface="Berlin Sans FB" pitchFamily="34" charset="0"/>
              </a:rPr>
              <a:t>RENCANA LANJUT USIA</a:t>
            </a:r>
            <a:r>
              <a:rPr lang="id-ID" sz="4000" b="1" dirty="0">
                <a:latin typeface="Berlin Sans FB" pitchFamily="34" charset="0"/>
              </a:rPr>
              <a:t/>
            </a:r>
            <a:br>
              <a:rPr lang="id-ID" sz="4000" b="1" dirty="0">
                <a:latin typeface="Berlin Sans FB" pitchFamily="34" charset="0"/>
              </a:rPr>
            </a:b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Berlin Sans FB" pitchFamily="34" charset="0"/>
              </a:rPr>
              <a:t>MASA KINI DAN MENDATANG</a:t>
            </a:r>
            <a:r>
              <a:rPr lang="id-ID" sz="4000" b="1" dirty="0">
                <a:solidFill>
                  <a:schemeClr val="accent5">
                    <a:lumMod val="75000"/>
                  </a:schemeClr>
                </a:solidFill>
                <a:latin typeface="Berlin Sans FB" pitchFamily="34" charset="0"/>
              </a:rPr>
              <a:t/>
            </a:r>
            <a:br>
              <a:rPr lang="id-ID" sz="4000" b="1" dirty="0">
                <a:solidFill>
                  <a:schemeClr val="accent5">
                    <a:lumMod val="75000"/>
                  </a:schemeClr>
                </a:solidFill>
                <a:latin typeface="Berlin Sans FB" pitchFamily="34" charset="0"/>
              </a:rPr>
            </a:br>
            <a:r>
              <a:rPr lang="id-ID" sz="4000" b="1" dirty="0">
                <a:solidFill>
                  <a:schemeClr val="accent5">
                    <a:lumMod val="75000"/>
                  </a:schemeClr>
                </a:solidFill>
                <a:latin typeface="Berlin Sans FB" pitchFamily="34" charset="0"/>
              </a:rPr>
              <a:t>TAHUN </a:t>
            </a:r>
            <a:r>
              <a:rPr lang="id-ID" sz="4000" b="1" dirty="0" smtClean="0">
                <a:solidFill>
                  <a:schemeClr val="accent5">
                    <a:lumMod val="75000"/>
                  </a:schemeClr>
                </a:solidFill>
                <a:latin typeface="Berlin Sans FB" pitchFamily="34" charset="0"/>
              </a:rPr>
              <a:t>20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Berlin Sans FB" pitchFamily="34" charset="0"/>
              </a:rPr>
              <a:t>20 - 2024</a:t>
            </a:r>
            <a:endParaRPr lang="en-US" sz="4300" b="1" dirty="0">
              <a:solidFill>
                <a:schemeClr val="accent5">
                  <a:lumMod val="75000"/>
                </a:schemeClr>
              </a:solidFill>
              <a:latin typeface="Berlin Sans FB" pitchFamily="34" charset="0"/>
              <a:cs typeface="Latha" pitchFamily="34" charset="0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1690330" y="4955797"/>
            <a:ext cx="83820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  <a:latin typeface="Berlin Sans FB" pitchFamily="34" charset="0"/>
                <a:cs typeface="Latha" pitchFamily="34" charset="0"/>
              </a:rPr>
              <a:t>DIREKTORAT REHABILITASI SOSIAL</a:t>
            </a:r>
          </a:p>
          <a:p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Berlin Sans FB" pitchFamily="34" charset="0"/>
                <a:cs typeface="Latha" pitchFamily="34" charset="0"/>
              </a:rPr>
              <a:t>KEMENTERIAN SOSIAL RI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174"/>
          <a:stretch/>
        </p:blipFill>
        <p:spPr>
          <a:xfrm>
            <a:off x="5064658" y="365079"/>
            <a:ext cx="1989896" cy="1711344"/>
          </a:xfrm>
          <a:prstGeom prst="rect">
            <a:avLst/>
          </a:prstGeom>
        </p:spPr>
      </p:pic>
      <p:sp>
        <p:nvSpPr>
          <p:cNvPr id="27" name="Title 1"/>
          <p:cNvSpPr txBox="1">
            <a:spLocks/>
          </p:cNvSpPr>
          <p:nvPr/>
        </p:nvSpPr>
        <p:spPr>
          <a:xfrm>
            <a:off x="1882254" y="1916576"/>
            <a:ext cx="838200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00" b="1" dirty="0" smtClean="0">
                <a:latin typeface="Latha" pitchFamily="34" charset="0"/>
                <a:cs typeface="Latha" pitchFamily="34" charset="0"/>
              </a:rPr>
              <a:t>KEMENTERIAN SOSIAL</a:t>
            </a:r>
          </a:p>
          <a:p>
            <a:r>
              <a:rPr lang="en-US" sz="1100" b="1" dirty="0" smtClean="0">
                <a:latin typeface="Latha" pitchFamily="34" charset="0"/>
                <a:cs typeface="Latha" pitchFamily="34" charset="0"/>
              </a:rPr>
              <a:t>REPUBLIK INDONESIA</a:t>
            </a:r>
            <a:endParaRPr lang="en-US" sz="1100" b="1" dirty="0">
              <a:latin typeface="Latha" pitchFamily="34" charset="0"/>
              <a:cs typeface="Latha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320119" y="5036027"/>
            <a:ext cx="7478974" cy="0"/>
          </a:xfrm>
          <a:prstGeom prst="line">
            <a:avLst/>
          </a:prstGeom>
          <a:ln w="28575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8515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4"/>
            <a:ext cx="12192000" cy="6120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972" y="571500"/>
            <a:ext cx="10753335" cy="6286500"/>
          </a:xfrm>
        </p:spPr>
        <p:txBody>
          <a:bodyPr/>
          <a:lstStyle/>
          <a:p>
            <a:pPr marL="578091" indent="0" algn="just">
              <a:buNone/>
            </a:pPr>
            <a:r>
              <a:rPr lang="en-US" sz="3200" b="1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Rencana</a:t>
            </a: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3200" b="1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tahun</a:t>
            </a: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2020 </a:t>
            </a:r>
            <a:r>
              <a:rPr lang="en-US" sz="3200" b="1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secara</a:t>
            </a: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formal yang </a:t>
            </a:r>
            <a:r>
              <a:rPr lang="en-US" sz="3200" b="1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disesuaikan</a:t>
            </a: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3200" b="1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dengan</a:t>
            </a: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3200" b="1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kebijakan</a:t>
            </a: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3200" b="1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Nasional</a:t>
            </a: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:</a:t>
            </a:r>
          </a:p>
          <a:p>
            <a:pPr marL="1035291" indent="-457200" algn="just">
              <a:buAutoNum type="arabicPeriod"/>
            </a:pPr>
            <a:r>
              <a:rPr lang="en-US" sz="2167" b="1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Sosialisasi</a:t>
            </a:r>
            <a:r>
              <a:rPr lang="en-US" sz="2167" b="1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/ </a:t>
            </a:r>
            <a:r>
              <a:rPr lang="en-US" sz="2167" b="1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Rapat</a:t>
            </a:r>
            <a:r>
              <a:rPr lang="en-US" sz="2167" b="1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b="1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Koordinasi</a:t>
            </a:r>
            <a:r>
              <a:rPr lang="en-US" sz="2167" b="1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(</a:t>
            </a:r>
            <a:r>
              <a:rPr lang="en-US" sz="2167" b="1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Rakor</a:t>
            </a:r>
            <a:r>
              <a:rPr lang="en-US" sz="2167" b="1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)</a:t>
            </a:r>
          </a:p>
          <a:p>
            <a:pPr marL="1260475" indent="-266700" algn="just">
              <a:buAutoNum type="alphaLcPeriod"/>
            </a:pP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Rakor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dengan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Kementerian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/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Lembaga</a:t>
            </a:r>
            <a:endParaRPr lang="en-US" sz="2167" dirty="0" smtClean="0">
              <a:solidFill>
                <a:schemeClr val="accent5">
                  <a:lumMod val="75000"/>
                </a:schemeClr>
              </a:solidFill>
              <a:latin typeface="Tw Cen MT" pitchFamily="34" charset="0"/>
            </a:endParaRPr>
          </a:p>
          <a:p>
            <a:pPr marL="1260475" indent="-266700" algn="just">
              <a:buFont typeface="Arial" panose="020B0604020202020204" pitchFamily="34" charset="0"/>
              <a:buAutoNum type="alphaLcPeriod"/>
            </a:pP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Rakor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dengan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Mitra</a:t>
            </a:r>
            <a:endParaRPr lang="en-US" sz="2167" dirty="0" smtClean="0">
              <a:solidFill>
                <a:schemeClr val="accent5">
                  <a:lumMod val="75000"/>
                </a:schemeClr>
              </a:solidFill>
              <a:latin typeface="Tw Cen MT" pitchFamily="34" charset="0"/>
            </a:endParaRPr>
          </a:p>
          <a:p>
            <a:pPr marL="1260475" indent="-266700" algn="just">
              <a:buFont typeface="Arial" panose="020B0604020202020204" pitchFamily="34" charset="0"/>
              <a:buAutoNum type="alphaLcPeriod"/>
            </a:pP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Rakor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dengan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Dinas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Sosial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Provinsi</a:t>
            </a:r>
            <a:endParaRPr lang="en-US" sz="2167" dirty="0" smtClean="0">
              <a:solidFill>
                <a:schemeClr val="accent5">
                  <a:lumMod val="75000"/>
                </a:schemeClr>
              </a:solidFill>
              <a:latin typeface="Tw Cen MT" pitchFamily="34" charset="0"/>
            </a:endParaRPr>
          </a:p>
          <a:p>
            <a:pPr marL="1260475" indent="-266700" algn="just">
              <a:buFont typeface="Arial" panose="020B0604020202020204" pitchFamily="34" charset="0"/>
              <a:buAutoNum type="alphaLcPeriod"/>
            </a:pP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Rakor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dengan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Dinas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Sosial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Kab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/Kota</a:t>
            </a:r>
          </a:p>
          <a:p>
            <a:pPr marL="1260475" indent="-266700" algn="just">
              <a:buFont typeface="Arial" panose="020B0604020202020204" pitchFamily="34" charset="0"/>
              <a:buAutoNum type="alphaLcPeriod"/>
            </a:pP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Rakor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Kondisi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Khusus</a:t>
            </a:r>
            <a:endParaRPr lang="en-US" sz="2167" dirty="0" smtClean="0">
              <a:solidFill>
                <a:schemeClr val="accent5">
                  <a:lumMod val="75000"/>
                </a:schemeClr>
              </a:solidFill>
              <a:latin typeface="Tw Cen MT" pitchFamily="34" charset="0"/>
            </a:endParaRPr>
          </a:p>
          <a:p>
            <a:pPr marL="1035050" indent="-457200" algn="just">
              <a:buAutoNum type="arabicPeriod" startAt="2"/>
            </a:pPr>
            <a:r>
              <a:rPr lang="en-US" sz="2167" b="1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Regulasi</a:t>
            </a:r>
            <a:r>
              <a:rPr lang="en-US" sz="2167" b="1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b="1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dan</a:t>
            </a:r>
            <a:r>
              <a:rPr lang="en-US" sz="2167" b="1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b="1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Standar</a:t>
            </a:r>
            <a:endParaRPr lang="en-US" sz="2167" b="1" dirty="0" smtClean="0">
              <a:solidFill>
                <a:schemeClr val="accent5">
                  <a:lumMod val="75000"/>
                </a:schemeClr>
              </a:solidFill>
              <a:latin typeface="Tw Cen MT" pitchFamily="34" charset="0"/>
            </a:endParaRPr>
          </a:p>
          <a:p>
            <a:pPr marL="1035050" indent="-457200" algn="just">
              <a:buAutoNum type="arabicPeriod" startAt="2"/>
            </a:pPr>
            <a:r>
              <a:rPr lang="en-US" sz="2167" b="1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Monitoring</a:t>
            </a:r>
          </a:p>
          <a:p>
            <a:pPr marL="1035050" indent="-457200" algn="just">
              <a:buNone/>
            </a:pP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	yang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dimonitoring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adalah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nomor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1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dan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2</a:t>
            </a:r>
          </a:p>
          <a:p>
            <a:pPr marL="1035050" indent="-457200" algn="just">
              <a:buAutoNum type="arabicPeriod" startAt="4"/>
            </a:pPr>
            <a:r>
              <a:rPr lang="en-US" sz="2167" b="1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Evaluasi</a:t>
            </a:r>
            <a:endParaRPr lang="en-US" sz="2167" b="1" dirty="0" smtClean="0">
              <a:solidFill>
                <a:schemeClr val="accent5">
                  <a:lumMod val="75000"/>
                </a:schemeClr>
              </a:solidFill>
              <a:latin typeface="Tw Cen MT" pitchFamily="34" charset="0"/>
            </a:endParaRPr>
          </a:p>
          <a:p>
            <a:pPr marL="1035050" indent="-457200" algn="just">
              <a:buNone/>
            </a:pP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	yang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dievaluasi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adalah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nomor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1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dan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2,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tetapi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juga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b="1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“</a:t>
            </a:r>
            <a:r>
              <a:rPr lang="en-US" sz="2167" b="1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pelanggan</a:t>
            </a:r>
            <a:r>
              <a:rPr lang="en-US" sz="2167" b="1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” 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yang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menerima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bantuan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 </a:t>
            </a:r>
            <a:r>
              <a:rPr lang="en-US" sz="2167" dirty="0" err="1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sosial</a:t>
            </a:r>
            <a:r>
              <a:rPr lang="en-US" sz="2167" dirty="0" smtClean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32225"/>
            <a:ext cx="491319" cy="498129"/>
          </a:xfrm>
          <a:prstGeom prst="rect">
            <a:avLst/>
          </a:prstGeom>
        </p:spPr>
      </p:pic>
      <p:sp>
        <p:nvSpPr>
          <p:cNvPr id="6" name="Text Placeholder 2"/>
          <p:cNvSpPr txBox="1">
            <a:spLocks/>
          </p:cNvSpPr>
          <p:nvPr/>
        </p:nvSpPr>
        <p:spPr>
          <a:xfrm>
            <a:off x="9065166" y="2523202"/>
            <a:ext cx="1781503" cy="10871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5239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id-ID" sz="115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165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F77B549-EA5F-4D11-91F1-45BCB511AC5C}"/>
              </a:ext>
            </a:extLst>
          </p:cNvPr>
          <p:cNvSpPr/>
          <p:nvPr/>
        </p:nvSpPr>
        <p:spPr>
          <a:xfrm>
            <a:off x="0" y="1248"/>
            <a:ext cx="12192000" cy="8312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2701"/>
          </a:p>
        </p:txBody>
      </p:sp>
      <p:graphicFrame>
        <p:nvGraphicFramePr>
          <p:cNvPr id="83" name="Chart 34">
            <a:extLst>
              <a:ext uri="{FF2B5EF4-FFF2-40B4-BE49-F238E27FC236}">
                <a16:creationId xmlns="" xmlns:a16="http://schemas.microsoft.com/office/drawing/2014/main" id="{01385F2A-7C0F-4749-B123-31B0E64FE7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527075975"/>
              </p:ext>
            </p:extLst>
          </p:nvPr>
        </p:nvGraphicFramePr>
        <p:xfrm>
          <a:off x="0" y="5064840"/>
          <a:ext cx="1152128" cy="1793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5" name="Pictur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32225"/>
            <a:ext cx="491319" cy="49812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5299" y="995653"/>
            <a:ext cx="117046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>
                <a:solidFill>
                  <a:srgbClr val="002060"/>
                </a:solidFill>
                <a:latin typeface="Tw Cen MT" pitchFamily="34" charset="0"/>
              </a:rPr>
              <a:t>Tugas</a:t>
            </a:r>
            <a:r>
              <a:rPr lang="en-US" sz="4800" b="1" dirty="0">
                <a:solidFill>
                  <a:srgbClr val="002060"/>
                </a:solidFill>
                <a:latin typeface="Tw Cen MT" pitchFamily="34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Tw Cen MT" pitchFamily="34" charset="0"/>
              </a:rPr>
              <a:t>Tambahan</a:t>
            </a:r>
            <a:r>
              <a:rPr lang="en-US" sz="4800" b="1" dirty="0">
                <a:solidFill>
                  <a:srgbClr val="002060"/>
                </a:solidFill>
                <a:latin typeface="Tw Cen MT" pitchFamily="34" charset="0"/>
              </a:rPr>
              <a:t> </a:t>
            </a:r>
            <a:r>
              <a:rPr lang="en-US" sz="4800" b="1" dirty="0" smtClean="0">
                <a:solidFill>
                  <a:srgbClr val="002060"/>
                </a:solidFill>
                <a:latin typeface="Tw Cen MT" pitchFamily="34" charset="0"/>
              </a:rPr>
              <a:t>:</a:t>
            </a:r>
            <a:endParaRPr lang="en-US" sz="4800" b="1" dirty="0">
              <a:solidFill>
                <a:srgbClr val="002060"/>
              </a:solidFill>
              <a:latin typeface="Tw Cen MT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3277739815"/>
              </p:ext>
            </p:extLst>
          </p:nvPr>
        </p:nvGraphicFramePr>
        <p:xfrm>
          <a:off x="2158124" y="1860331"/>
          <a:ext cx="7301186" cy="4034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Rectangle 6"/>
          <p:cNvSpPr/>
          <p:nvPr/>
        </p:nvSpPr>
        <p:spPr>
          <a:xfrm>
            <a:off x="772534" y="0"/>
            <a:ext cx="58963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 smtClean="0">
                <a:solidFill>
                  <a:schemeClr val="accent2">
                    <a:lumMod val="75000"/>
                  </a:schemeClr>
                </a:solidFill>
                <a:latin typeface="Tw Cen MT" pitchFamily="34" charset="0"/>
              </a:rPr>
              <a:t>Lanjutan</a:t>
            </a: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latin typeface="Tw Cen MT" pitchFamily="34" charset="0"/>
              </a:rPr>
              <a:t> …</a:t>
            </a:r>
            <a:endParaRPr lang="en-US" sz="4000" b="1" dirty="0">
              <a:solidFill>
                <a:schemeClr val="accent2">
                  <a:lumMod val="75000"/>
                </a:schemeClr>
              </a:solidFill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148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pic>
        <p:nvPicPr>
          <p:cNvPr id="3" name="Picture 2" descr="Bagan Lansia Kompre new 24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91"/>
          <p:cNvSpPr/>
          <p:nvPr/>
        </p:nvSpPr>
        <p:spPr>
          <a:xfrm>
            <a:off x="13447" y="0"/>
            <a:ext cx="12165106" cy="6763871"/>
          </a:xfrm>
          <a:prstGeom prst="rect">
            <a:avLst/>
          </a:prstGeom>
          <a:blipFill dpi="0" rotWithShape="1">
            <a:blip r:embed="rId2" cstate="print">
              <a:alphaModFix amt="2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676400" y="0"/>
            <a:ext cx="9144000" cy="709374"/>
          </a:xfrm>
        </p:spPr>
        <p:txBody>
          <a:bodyPr>
            <a:noAutofit/>
          </a:bodyPr>
          <a:lstStyle/>
          <a:p>
            <a:r>
              <a:rPr lang="id-ID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BAGAN PROGRAM REHABILITASI SOSIAL LANJUT USIA 5.0</a:t>
            </a:r>
            <a:br>
              <a:rPr lang="id-ID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d-ID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PLATFORM NEW PASSION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032170" y="1183747"/>
            <a:ext cx="14478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latin typeface="Aharoni" pitchFamily="2" charset="-79"/>
                <a:cs typeface="Aharoni" pitchFamily="2" charset="-79"/>
              </a:rPr>
              <a:t>Orangnya</a:t>
            </a:r>
            <a:endParaRPr lang="en-US" sz="16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32170" y="2479147"/>
            <a:ext cx="1447800" cy="533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latin typeface="Aharoni" pitchFamily="2" charset="-79"/>
                <a:cs typeface="Aharoni" pitchFamily="2" charset="-79"/>
              </a:rPr>
              <a:t>Keluarganya</a:t>
            </a:r>
            <a:endParaRPr lang="en-US" sz="16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32170" y="3774547"/>
            <a:ext cx="1447800" cy="533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latin typeface="Aharoni" pitchFamily="2" charset="-79"/>
                <a:cs typeface="Aharoni" pitchFamily="2" charset="-79"/>
              </a:rPr>
              <a:t>Lembaganya</a:t>
            </a:r>
            <a:endParaRPr lang="en-US" sz="16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32170" y="5069947"/>
            <a:ext cx="1447800" cy="533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latin typeface="Aharoni" pitchFamily="2" charset="-79"/>
                <a:cs typeface="Aharoni" pitchFamily="2" charset="-79"/>
              </a:rPr>
              <a:t>Kegiatannya</a:t>
            </a:r>
            <a:endParaRPr lang="en-US" sz="16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51570" y="3200400"/>
            <a:ext cx="1219200" cy="533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Britannic Bold" pitchFamily="34" charset="0"/>
              </a:rPr>
              <a:t>PROGRES LU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94770" y="2524130"/>
            <a:ext cx="990600" cy="457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latin typeface="Aharoni" pitchFamily="2" charset="-79"/>
                <a:cs typeface="Aharoni" pitchFamily="2" charset="-79"/>
              </a:rPr>
              <a:t>Terapi</a:t>
            </a:r>
            <a:endParaRPr lang="en-US" sz="12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94770" y="3981460"/>
            <a:ext cx="1143000" cy="381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latin typeface="Aharoni" pitchFamily="2" charset="-79"/>
                <a:cs typeface="Aharoni" pitchFamily="2" charset="-79"/>
              </a:rPr>
              <a:t>Perawatan</a:t>
            </a:r>
            <a:r>
              <a:rPr lang="en-US" sz="12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200" dirty="0" err="1">
                <a:latin typeface="Aharoni" pitchFamily="2" charset="-79"/>
                <a:cs typeface="Aharoni" pitchFamily="2" charset="-79"/>
              </a:rPr>
              <a:t>Sosial</a:t>
            </a:r>
            <a:endParaRPr lang="en-US" sz="12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99525" y="5189220"/>
            <a:ext cx="1143000" cy="457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latin typeface="Aharoni" pitchFamily="2" charset="-79"/>
                <a:cs typeface="Aharoni" pitchFamily="2" charset="-79"/>
              </a:rPr>
              <a:t>Dukungan</a:t>
            </a:r>
            <a:r>
              <a:rPr lang="en-US" sz="12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200" dirty="0" err="1">
                <a:latin typeface="Aharoni" pitchFamily="2" charset="-79"/>
                <a:cs typeface="Aharoni" pitchFamily="2" charset="-79"/>
              </a:rPr>
              <a:t>Keluarga</a:t>
            </a:r>
            <a:endParaRPr lang="en-US" sz="1200" dirty="0"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16" name="Straight Arrow Connector 15"/>
          <p:cNvCxnSpPr>
            <a:stCxn id="5" idx="3"/>
            <a:endCxn id="9" idx="1"/>
          </p:cNvCxnSpPr>
          <p:nvPr/>
        </p:nvCxnSpPr>
        <p:spPr>
          <a:xfrm>
            <a:off x="2479970" y="1450447"/>
            <a:ext cx="1371600" cy="2016653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6" idx="3"/>
            <a:endCxn id="9" idx="1"/>
          </p:cNvCxnSpPr>
          <p:nvPr/>
        </p:nvCxnSpPr>
        <p:spPr>
          <a:xfrm>
            <a:off x="2479970" y="2745847"/>
            <a:ext cx="1371600" cy="721253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7" idx="3"/>
            <a:endCxn id="9" idx="1"/>
          </p:cNvCxnSpPr>
          <p:nvPr/>
        </p:nvCxnSpPr>
        <p:spPr>
          <a:xfrm flipV="1">
            <a:off x="2479970" y="3467100"/>
            <a:ext cx="1371600" cy="574147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3"/>
            <a:endCxn id="9" idx="1"/>
          </p:cNvCxnSpPr>
          <p:nvPr/>
        </p:nvCxnSpPr>
        <p:spPr>
          <a:xfrm flipV="1">
            <a:off x="2479970" y="3467100"/>
            <a:ext cx="1371600" cy="1869547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Right Brace 34"/>
          <p:cNvSpPr/>
          <p:nvPr/>
        </p:nvSpPr>
        <p:spPr>
          <a:xfrm>
            <a:off x="8137820" y="1436688"/>
            <a:ext cx="457200" cy="4923968"/>
          </a:xfrm>
          <a:prstGeom prst="rightBrace">
            <a:avLst>
              <a:gd name="adj1" fmla="val 8333"/>
              <a:gd name="adj2" fmla="val 5029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3927770" y="4114800"/>
            <a:ext cx="10668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LKS LU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3775370" y="2057400"/>
            <a:ext cx="1371600" cy="762000"/>
          </a:xfrm>
          <a:prstGeom prst="round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2">
                    <a:lumMod val="50000"/>
                  </a:schemeClr>
                </a:solidFill>
              </a:rPr>
              <a:t>Shelter LU </a:t>
            </a:r>
          </a:p>
          <a:p>
            <a:pPr algn="ctr"/>
            <a:r>
              <a:rPr lang="en-US" sz="1100" b="1" dirty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en-US" sz="1100" b="1" dirty="0" err="1">
                <a:solidFill>
                  <a:schemeClr val="tx2">
                    <a:lumMod val="50000"/>
                  </a:schemeClr>
                </a:solidFill>
              </a:rPr>
              <a:t>tempat</a:t>
            </a:r>
            <a:r>
              <a:rPr lang="en-US" sz="11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100" b="1" dirty="0" err="1">
                <a:solidFill>
                  <a:schemeClr val="tx2">
                    <a:lumMod val="50000"/>
                  </a:schemeClr>
                </a:solidFill>
              </a:rPr>
              <a:t>Perlindungan</a:t>
            </a:r>
            <a:r>
              <a:rPr lang="id-ID" sz="1100" b="1" dirty="0">
                <a:solidFill>
                  <a:schemeClr val="tx2">
                    <a:lumMod val="50000"/>
                  </a:schemeClr>
                </a:solidFill>
              </a:rPr>
              <a:t> sementara</a:t>
            </a:r>
            <a:r>
              <a:rPr lang="en-US" sz="1100" b="1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81" name="Rectangle 80"/>
          <p:cNvSpPr/>
          <p:nvPr/>
        </p:nvSpPr>
        <p:spPr>
          <a:xfrm rot="2465525">
            <a:off x="5579879" y="3233503"/>
            <a:ext cx="6494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 err="1"/>
              <a:t>Paket</a:t>
            </a:r>
            <a:r>
              <a:rPr lang="en-US" sz="1000" dirty="0"/>
              <a:t> </a:t>
            </a:r>
            <a:r>
              <a:rPr lang="en-US" sz="1000" dirty="0" err="1"/>
              <a:t>layanan</a:t>
            </a:r>
            <a:endParaRPr lang="en-US" sz="1000" dirty="0"/>
          </a:p>
        </p:txBody>
      </p:sp>
      <p:sp>
        <p:nvSpPr>
          <p:cNvPr id="84" name="Rectangle 83"/>
          <p:cNvSpPr/>
          <p:nvPr/>
        </p:nvSpPr>
        <p:spPr>
          <a:xfrm>
            <a:off x="6496336" y="5652770"/>
            <a:ext cx="16954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/>
              <a:t>Standar</a:t>
            </a:r>
            <a:r>
              <a:rPr lang="id-ID" sz="1000" dirty="0"/>
              <a:t> </a:t>
            </a:r>
            <a:r>
              <a:rPr lang="en-US" sz="1000" dirty="0" err="1"/>
              <a:t>Mekanisme</a:t>
            </a:r>
            <a:endParaRPr lang="id-ID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/>
              <a:t>Biaya</a:t>
            </a:r>
            <a:r>
              <a:rPr lang="en-US" sz="1000" dirty="0"/>
              <a:t> </a:t>
            </a:r>
            <a:r>
              <a:rPr lang="en-US" sz="1000" dirty="0" err="1"/>
              <a:t>Layanan</a:t>
            </a:r>
            <a:r>
              <a:rPr lang="en-US" sz="1000" dirty="0"/>
              <a:t> </a:t>
            </a:r>
            <a:r>
              <a:rPr lang="en-US" sz="1000" dirty="0" err="1"/>
              <a:t>ditentukan</a:t>
            </a:r>
            <a:r>
              <a:rPr lang="en-US" sz="1000" dirty="0"/>
              <a:t> </a:t>
            </a:r>
            <a:r>
              <a:rPr lang="en-US" sz="1000" dirty="0" err="1"/>
              <a:t>oleh</a:t>
            </a:r>
            <a:r>
              <a:rPr lang="en-US" sz="1000" dirty="0"/>
              <a:t> </a:t>
            </a:r>
            <a:r>
              <a:rPr lang="en-US" sz="1000" dirty="0" err="1"/>
              <a:t>Satker</a:t>
            </a:r>
            <a:endParaRPr lang="id-ID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/>
              <a:t>Implementasi</a:t>
            </a:r>
            <a:endParaRPr lang="en-US" sz="1000" dirty="0"/>
          </a:p>
        </p:txBody>
      </p:sp>
      <p:sp>
        <p:nvSpPr>
          <p:cNvPr id="99" name="Rectangle 98"/>
          <p:cNvSpPr/>
          <p:nvPr/>
        </p:nvSpPr>
        <p:spPr>
          <a:xfrm>
            <a:off x="3737270" y="4953001"/>
            <a:ext cx="1447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/>
              <a:t>Provider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/>
              <a:t>Standar</a:t>
            </a:r>
            <a:r>
              <a:rPr lang="id-ID" sz="1000" dirty="0"/>
              <a:t> </a:t>
            </a:r>
            <a:r>
              <a:rPr lang="en-US" sz="1000" dirty="0" err="1"/>
              <a:t>Mekanisme</a:t>
            </a:r>
            <a:endParaRPr lang="id-ID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/>
              <a:t>Biaya</a:t>
            </a:r>
            <a:r>
              <a:rPr lang="en-US" sz="1000" dirty="0"/>
              <a:t> </a:t>
            </a:r>
            <a:r>
              <a:rPr lang="en-US" sz="1000" dirty="0" err="1"/>
              <a:t>Layanan</a:t>
            </a:r>
            <a:r>
              <a:rPr lang="en-US" sz="1000" dirty="0"/>
              <a:t> </a:t>
            </a:r>
            <a:r>
              <a:rPr lang="en-US" sz="1000" dirty="0" err="1"/>
              <a:t>ditentukan</a:t>
            </a:r>
            <a:r>
              <a:rPr lang="en-US" sz="1000" dirty="0"/>
              <a:t> </a:t>
            </a:r>
            <a:r>
              <a:rPr lang="en-US" sz="1000" dirty="0" err="1"/>
              <a:t>oleh</a:t>
            </a:r>
            <a:r>
              <a:rPr lang="en-US" sz="1000" dirty="0"/>
              <a:t> </a:t>
            </a:r>
            <a:r>
              <a:rPr lang="en-US" sz="1000" dirty="0" err="1"/>
              <a:t>Satker</a:t>
            </a:r>
            <a:endParaRPr lang="id-ID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/>
              <a:t>Implementasi</a:t>
            </a:r>
            <a:endParaRPr lang="en-US" sz="1000" dirty="0"/>
          </a:p>
        </p:txBody>
      </p:sp>
      <p:cxnSp>
        <p:nvCxnSpPr>
          <p:cNvPr id="101" name="Straight Arrow Connector 100"/>
          <p:cNvCxnSpPr>
            <a:stCxn id="52" idx="4"/>
            <a:endCxn id="99" idx="0"/>
          </p:cNvCxnSpPr>
          <p:nvPr/>
        </p:nvCxnSpPr>
        <p:spPr>
          <a:xfrm>
            <a:off x="4461170" y="4648200"/>
            <a:ext cx="0" cy="3048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Straight Arrow Connector 153"/>
          <p:cNvCxnSpPr>
            <a:stCxn id="9" idx="2"/>
            <a:endCxn id="52" idx="0"/>
          </p:cNvCxnSpPr>
          <p:nvPr/>
        </p:nvCxnSpPr>
        <p:spPr>
          <a:xfrm>
            <a:off x="4461170" y="3733800"/>
            <a:ext cx="0" cy="381000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>
            <a:stCxn id="9" idx="0"/>
            <a:endCxn id="61" idx="2"/>
          </p:cNvCxnSpPr>
          <p:nvPr/>
        </p:nvCxnSpPr>
        <p:spPr>
          <a:xfrm flipV="1">
            <a:off x="4461170" y="2819400"/>
            <a:ext cx="0" cy="381000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7" name="Group 66"/>
          <p:cNvGrpSpPr/>
          <p:nvPr/>
        </p:nvGrpSpPr>
        <p:grpSpPr>
          <a:xfrm>
            <a:off x="8756945" y="1485900"/>
            <a:ext cx="2286000" cy="4495800"/>
            <a:chOff x="8543925" y="1638300"/>
            <a:chExt cx="2286000" cy="4495800"/>
          </a:xfrm>
        </p:grpSpPr>
        <p:sp>
          <p:nvSpPr>
            <p:cNvPr id="29" name="Rectangle 28"/>
            <p:cNvSpPr/>
            <p:nvPr/>
          </p:nvSpPr>
          <p:spPr>
            <a:xfrm>
              <a:off x="8543925" y="1638300"/>
              <a:ext cx="2286000" cy="914400"/>
            </a:xfrm>
            <a:prstGeom prst="rect">
              <a:avLst/>
            </a:prstGeom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latin typeface="Aharoni" pitchFamily="2" charset="-79"/>
                  <a:cs typeface="Aharoni" pitchFamily="2" charset="-79"/>
                </a:rPr>
                <a:t>Output </a:t>
              </a:r>
              <a:r>
                <a:rPr lang="en-US" sz="1400" b="1" dirty="0" err="1">
                  <a:latin typeface="Aharoni" pitchFamily="2" charset="-79"/>
                  <a:cs typeface="Aharoni" pitchFamily="2" charset="-79"/>
                </a:rPr>
                <a:t>Rehabsos</a:t>
              </a:r>
              <a:r>
                <a:rPr lang="en-US" sz="1400" b="1" dirty="0">
                  <a:latin typeface="Aharoni" pitchFamily="2" charset="-79"/>
                  <a:cs typeface="Aharoni" pitchFamily="2" charset="-79"/>
                </a:rPr>
                <a:t> </a:t>
              </a:r>
              <a:r>
                <a:rPr lang="en-US" sz="1400" b="1" dirty="0" err="1" smtClean="0">
                  <a:latin typeface="Aharoni" pitchFamily="2" charset="-79"/>
                  <a:cs typeface="Aharoni" pitchFamily="2" charset="-79"/>
                </a:rPr>
                <a:t>Dasar</a:t>
              </a:r>
              <a:endParaRPr lang="en-US" sz="1400" b="1" dirty="0">
                <a:latin typeface="Aharoni" pitchFamily="2" charset="-79"/>
                <a:cs typeface="Aharoni" pitchFamily="2" charset="-79"/>
              </a:endParaRPr>
            </a:p>
            <a:p>
              <a:pPr algn="ctr"/>
              <a:r>
                <a:rPr lang="en-US" sz="1400" dirty="0"/>
                <a:t>---------------------------</a:t>
              </a:r>
            </a:p>
            <a:p>
              <a:pPr algn="ctr"/>
              <a:r>
                <a:rPr lang="en-US" sz="1400" dirty="0" err="1"/>
                <a:t>Keberfungsian</a:t>
              </a:r>
              <a:r>
                <a:rPr lang="en-US" sz="1400" dirty="0"/>
                <a:t> </a:t>
              </a:r>
              <a:r>
                <a:rPr lang="en-US" sz="1400" dirty="0" err="1"/>
                <a:t>sosial</a:t>
              </a:r>
              <a:endParaRPr lang="en-US" sz="140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543925" y="2781300"/>
              <a:ext cx="2286000" cy="3352800"/>
            </a:xfrm>
            <a:prstGeom prst="rect">
              <a:avLst/>
            </a:prstGeom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latin typeface="Aharoni" pitchFamily="2" charset="-79"/>
                  <a:cs typeface="Aharoni" pitchFamily="2" charset="-79"/>
                </a:rPr>
                <a:t>Output </a:t>
              </a:r>
              <a:r>
                <a:rPr lang="en-US" sz="1400" b="1" dirty="0" err="1">
                  <a:latin typeface="Aharoni" pitchFamily="2" charset="-79"/>
                  <a:cs typeface="Aharoni" pitchFamily="2" charset="-79"/>
                </a:rPr>
                <a:t>Rehabsos</a:t>
              </a:r>
              <a:r>
                <a:rPr lang="en-US" sz="1400" b="1" dirty="0">
                  <a:latin typeface="Aharoni" pitchFamily="2" charset="-79"/>
                  <a:cs typeface="Aharoni" pitchFamily="2" charset="-79"/>
                </a:rPr>
                <a:t> </a:t>
              </a:r>
              <a:r>
                <a:rPr lang="en-US" sz="1400" b="1" dirty="0" err="1">
                  <a:latin typeface="Aharoni" pitchFamily="2" charset="-79"/>
                  <a:cs typeface="Aharoni" pitchFamily="2" charset="-79"/>
                </a:rPr>
                <a:t>Lanjut</a:t>
              </a:r>
              <a:endParaRPr lang="en-US" sz="1400" b="1" dirty="0">
                <a:latin typeface="Aharoni" pitchFamily="2" charset="-79"/>
                <a:cs typeface="Aharoni" pitchFamily="2" charset="-79"/>
              </a:endParaRPr>
            </a:p>
            <a:p>
              <a:pPr algn="ctr"/>
              <a:r>
                <a:rPr lang="en-US" dirty="0"/>
                <a:t>---------------------------</a:t>
              </a:r>
            </a:p>
            <a:p>
              <a:r>
                <a:rPr lang="en-US" sz="1200" dirty="0" err="1"/>
                <a:t>Kapabilitas</a:t>
              </a:r>
              <a:r>
                <a:rPr lang="en-US" sz="1200" dirty="0"/>
                <a:t> </a:t>
              </a:r>
              <a:r>
                <a:rPr lang="en-US" sz="1200" dirty="0" err="1"/>
                <a:t>Sosial</a:t>
              </a:r>
              <a:endParaRPr lang="en-US" sz="1200" dirty="0"/>
            </a:p>
            <a:p>
              <a:r>
                <a:rPr lang="en-US" sz="1200" dirty="0"/>
                <a:t>1.  </a:t>
              </a:r>
              <a:r>
                <a:rPr lang="en-US" sz="1200" dirty="0" err="1"/>
                <a:t>Kapabilitas</a:t>
              </a:r>
              <a:r>
                <a:rPr lang="en-US" sz="1200" dirty="0"/>
                <a:t> </a:t>
              </a:r>
              <a:r>
                <a:rPr lang="en-US" sz="1200" dirty="0" err="1"/>
                <a:t>untuk</a:t>
              </a:r>
              <a:r>
                <a:rPr lang="en-US" sz="1200" dirty="0"/>
                <a:t> </a:t>
              </a:r>
              <a:r>
                <a:rPr lang="en-US" sz="1200" dirty="0" err="1"/>
                <a:t>diri</a:t>
              </a:r>
              <a:endParaRPr lang="en-US" sz="1200" dirty="0"/>
            </a:p>
            <a:p>
              <a:r>
                <a:rPr lang="en-US" sz="1200" dirty="0"/>
                <a:t>2.  </a:t>
              </a:r>
              <a:r>
                <a:rPr lang="en-US" sz="1200" dirty="0" err="1"/>
                <a:t>Kapabilitas</a:t>
              </a:r>
              <a:r>
                <a:rPr lang="en-US" sz="1200" dirty="0"/>
                <a:t> </a:t>
              </a:r>
              <a:r>
                <a:rPr lang="en-US" sz="1200" dirty="0" err="1"/>
                <a:t>untuk</a:t>
              </a:r>
              <a:r>
                <a:rPr lang="en-US" sz="1200" dirty="0"/>
                <a:t> </a:t>
              </a:r>
              <a:r>
                <a:rPr lang="en-US" sz="1200" dirty="0" err="1"/>
                <a:t>Psiko</a:t>
              </a:r>
              <a:endParaRPr lang="en-US" sz="1200" dirty="0"/>
            </a:p>
            <a:p>
              <a:r>
                <a:rPr lang="en-US" sz="1200" dirty="0"/>
                <a:t>3.  </a:t>
              </a:r>
              <a:r>
                <a:rPr lang="en-US" sz="1200" dirty="0" err="1"/>
                <a:t>Kapabilitas</a:t>
              </a:r>
              <a:r>
                <a:rPr lang="en-US" sz="1200" dirty="0"/>
                <a:t> </a:t>
              </a:r>
              <a:r>
                <a:rPr lang="en-US" sz="1200" dirty="0" err="1"/>
                <a:t>untuk</a:t>
              </a:r>
              <a:r>
                <a:rPr lang="en-US" sz="1200" dirty="0"/>
                <a:t> Spiritual</a:t>
              </a:r>
            </a:p>
            <a:p>
              <a:r>
                <a:rPr lang="en-US" sz="1200" dirty="0"/>
                <a:t>4.  </a:t>
              </a:r>
              <a:r>
                <a:rPr lang="en-US" sz="1200" dirty="0" err="1"/>
                <a:t>Kapabilitas</a:t>
              </a:r>
              <a:r>
                <a:rPr lang="en-US" sz="1200" dirty="0"/>
                <a:t> </a:t>
              </a:r>
              <a:r>
                <a:rPr lang="en-US" sz="1200" dirty="0" err="1"/>
                <a:t>untuk</a:t>
              </a:r>
              <a:r>
                <a:rPr lang="en-US" sz="1200" dirty="0"/>
                <a:t> </a:t>
              </a:r>
              <a:r>
                <a:rPr lang="en-US" sz="1200" dirty="0" err="1"/>
                <a:t>Penghidupan</a:t>
              </a:r>
              <a:endParaRPr lang="en-US" sz="1200" dirty="0"/>
            </a:p>
            <a:p>
              <a:endParaRPr lang="en-US" sz="1200" dirty="0"/>
            </a:p>
            <a:p>
              <a:r>
                <a:rPr lang="en-US" sz="1200" dirty="0" err="1"/>
                <a:t>Tanggung</a:t>
              </a:r>
              <a:r>
                <a:rPr lang="en-US" sz="1200" dirty="0"/>
                <a:t> </a:t>
              </a:r>
              <a:r>
                <a:rPr lang="en-US" sz="1200" dirty="0" err="1"/>
                <a:t>Jawab</a:t>
              </a:r>
              <a:r>
                <a:rPr lang="en-US" sz="1200" dirty="0"/>
                <a:t> </a:t>
              </a:r>
              <a:r>
                <a:rPr lang="en-US" sz="1200" dirty="0" err="1"/>
                <a:t>Sosial</a:t>
              </a:r>
              <a:endParaRPr lang="en-US" sz="1200" dirty="0"/>
            </a:p>
            <a:p>
              <a:pPr marL="228600" indent="-228600"/>
              <a:r>
                <a:rPr lang="en-US" sz="1200" dirty="0"/>
                <a:t>1.   </a:t>
              </a:r>
              <a:r>
                <a:rPr lang="en-US" sz="1200" dirty="0" err="1"/>
                <a:t>Tanggung</a:t>
              </a:r>
              <a:r>
                <a:rPr lang="en-US" sz="1200" dirty="0"/>
                <a:t> </a:t>
              </a:r>
              <a:r>
                <a:rPr lang="en-US" sz="1200" dirty="0" err="1"/>
                <a:t>Jawab</a:t>
              </a:r>
              <a:r>
                <a:rPr lang="en-US" sz="1200" dirty="0"/>
                <a:t> </a:t>
              </a:r>
              <a:r>
                <a:rPr lang="en-US" sz="1200" dirty="0" err="1"/>
                <a:t>terhadap</a:t>
              </a:r>
              <a:r>
                <a:rPr lang="en-US" sz="1200" dirty="0"/>
                <a:t> </a:t>
              </a:r>
              <a:r>
                <a:rPr lang="en-US" sz="1200" dirty="0" err="1"/>
                <a:t>diri</a:t>
              </a:r>
              <a:endParaRPr lang="en-US" sz="1200" dirty="0"/>
            </a:p>
            <a:p>
              <a:pPr marL="228600" indent="-228600">
                <a:buAutoNum type="arabicPeriod" startAt="2"/>
              </a:pPr>
              <a:r>
                <a:rPr lang="en-US" sz="1200" dirty="0" err="1"/>
                <a:t>Tanggung</a:t>
              </a:r>
              <a:r>
                <a:rPr lang="en-US" sz="1200" dirty="0"/>
                <a:t> </a:t>
              </a:r>
              <a:r>
                <a:rPr lang="en-US" sz="1200" dirty="0" err="1"/>
                <a:t>Jawab</a:t>
              </a:r>
              <a:r>
                <a:rPr lang="en-US" sz="1200" dirty="0"/>
                <a:t> </a:t>
              </a:r>
              <a:r>
                <a:rPr lang="en-US" sz="1200" dirty="0" err="1"/>
                <a:t>terhadap</a:t>
              </a:r>
              <a:r>
                <a:rPr lang="en-US" sz="1200" dirty="0"/>
                <a:t> </a:t>
              </a:r>
              <a:r>
                <a:rPr lang="en-US" sz="1200" dirty="0" err="1"/>
                <a:t>Keluarga</a:t>
              </a:r>
              <a:endParaRPr lang="en-US" sz="1200" dirty="0"/>
            </a:p>
            <a:p>
              <a:pPr marL="228600" indent="-228600">
                <a:buAutoNum type="arabicPeriod" startAt="2"/>
              </a:pPr>
              <a:r>
                <a:rPr lang="en-US" sz="1200" dirty="0" err="1"/>
                <a:t>Tanggung</a:t>
              </a:r>
              <a:r>
                <a:rPr lang="en-US" sz="1200" dirty="0"/>
                <a:t> </a:t>
              </a:r>
              <a:r>
                <a:rPr lang="en-US" sz="1200" dirty="0" err="1"/>
                <a:t>Jawab</a:t>
              </a:r>
              <a:r>
                <a:rPr lang="en-US" sz="1200" dirty="0"/>
                <a:t> </a:t>
              </a:r>
              <a:r>
                <a:rPr lang="en-US" sz="1200" dirty="0" err="1"/>
                <a:t>terhadap</a:t>
              </a:r>
              <a:r>
                <a:rPr lang="en-US" sz="1200" dirty="0"/>
                <a:t> </a:t>
              </a:r>
              <a:r>
                <a:rPr lang="en-US" sz="1200" dirty="0" err="1"/>
                <a:t>Kelompok</a:t>
              </a:r>
              <a:endParaRPr lang="en-US" sz="1200" dirty="0"/>
            </a:p>
            <a:p>
              <a:pPr marL="228600" indent="-228600">
                <a:buAutoNum type="arabicPeriod" startAt="2"/>
              </a:pPr>
              <a:r>
                <a:rPr lang="en-US" sz="1200" dirty="0" err="1"/>
                <a:t>Tanggung</a:t>
              </a:r>
              <a:r>
                <a:rPr lang="en-US" sz="1200" dirty="0"/>
                <a:t> </a:t>
              </a:r>
              <a:r>
                <a:rPr lang="en-US" sz="1200" dirty="0" err="1"/>
                <a:t>Jawab</a:t>
              </a:r>
              <a:r>
                <a:rPr lang="en-US" sz="1200" dirty="0"/>
                <a:t> </a:t>
              </a:r>
              <a:r>
                <a:rPr lang="en-US" sz="1200" dirty="0" err="1"/>
                <a:t>terhadap</a:t>
              </a:r>
              <a:r>
                <a:rPr lang="en-US" sz="1200" dirty="0"/>
                <a:t> </a:t>
              </a:r>
              <a:r>
                <a:rPr lang="en-US" sz="1200" dirty="0" err="1"/>
                <a:t>Masyarakat</a:t>
              </a:r>
              <a:endParaRPr lang="en-US" sz="1200" dirty="0"/>
            </a:p>
          </p:txBody>
        </p:sp>
        <p:cxnSp>
          <p:nvCxnSpPr>
            <p:cNvPr id="173" name="Straight Arrow Connector 172"/>
            <p:cNvCxnSpPr>
              <a:stCxn id="29" idx="2"/>
              <a:endCxn id="30" idx="0"/>
            </p:cNvCxnSpPr>
            <p:nvPr/>
          </p:nvCxnSpPr>
          <p:spPr>
            <a:xfrm rot="5400000">
              <a:off x="9572625" y="2667000"/>
              <a:ext cx="228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4" name="Rectangle 33"/>
          <p:cNvSpPr/>
          <p:nvPr/>
        </p:nvSpPr>
        <p:spPr>
          <a:xfrm>
            <a:off x="6601116" y="1233173"/>
            <a:ext cx="990600" cy="457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Aharoni" pitchFamily="2" charset="-79"/>
                <a:cs typeface="Aharoni" pitchFamily="2" charset="-79"/>
              </a:rPr>
              <a:t>Bantu LU</a:t>
            </a:r>
          </a:p>
        </p:txBody>
      </p:sp>
      <p:cxnSp>
        <p:nvCxnSpPr>
          <p:cNvPr id="58" name="Straight Arrow Connector 57"/>
          <p:cNvCxnSpPr>
            <a:stCxn id="9" idx="3"/>
            <a:endCxn id="38" idx="1"/>
          </p:cNvCxnSpPr>
          <p:nvPr/>
        </p:nvCxnSpPr>
        <p:spPr>
          <a:xfrm flipV="1">
            <a:off x="5070770" y="3459480"/>
            <a:ext cx="228600" cy="76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032170" y="1724768"/>
            <a:ext cx="1447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Lanjut</a:t>
            </a:r>
            <a:r>
              <a:rPr lang="en-US" sz="1050" dirty="0"/>
              <a:t> </a:t>
            </a:r>
            <a:r>
              <a:rPr lang="en-US" sz="1050" dirty="0" err="1"/>
              <a:t>usia</a:t>
            </a:r>
            <a:r>
              <a:rPr lang="en-US" sz="1050" dirty="0"/>
              <a:t> </a:t>
            </a:r>
            <a:r>
              <a:rPr lang="en-US" sz="1050" dirty="0" err="1"/>
              <a:t>potensial</a:t>
            </a:r>
            <a:r>
              <a:rPr lang="en-US" sz="1050" dirty="0"/>
              <a:t> </a:t>
            </a:r>
            <a:r>
              <a:rPr lang="en-US" sz="1050" dirty="0" err="1"/>
              <a:t>dan</a:t>
            </a:r>
            <a:r>
              <a:rPr lang="en-US" sz="1050" dirty="0"/>
              <a:t> </a:t>
            </a:r>
            <a:r>
              <a:rPr lang="en-US" sz="1050" dirty="0" err="1"/>
              <a:t>tidak</a:t>
            </a:r>
            <a:r>
              <a:rPr lang="en-US" sz="1050" dirty="0"/>
              <a:t> </a:t>
            </a:r>
            <a:r>
              <a:rPr lang="en-US" sz="1050" dirty="0" err="1"/>
              <a:t>potensial</a:t>
            </a:r>
            <a:r>
              <a:rPr lang="en-US" sz="1050" dirty="0"/>
              <a:t>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32170" y="3024073"/>
            <a:ext cx="14478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Keluarga</a:t>
            </a:r>
            <a:r>
              <a:rPr lang="en-US" sz="1050" dirty="0"/>
              <a:t> </a:t>
            </a:r>
            <a:r>
              <a:rPr lang="en-US" sz="1050" dirty="0" err="1"/>
              <a:t>kandung</a:t>
            </a:r>
            <a:r>
              <a:rPr lang="en-US" sz="1050" dirty="0"/>
              <a:t> </a:t>
            </a:r>
            <a:r>
              <a:rPr lang="en-US" sz="1050" dirty="0" err="1"/>
              <a:t>dan</a:t>
            </a:r>
            <a:r>
              <a:rPr lang="en-US" sz="1050" dirty="0"/>
              <a:t> </a:t>
            </a:r>
            <a:r>
              <a:rPr lang="en-US" sz="1050" dirty="0" err="1"/>
              <a:t>keluarga</a:t>
            </a:r>
            <a:r>
              <a:rPr lang="en-US" sz="1050" dirty="0"/>
              <a:t> </a:t>
            </a:r>
            <a:r>
              <a:rPr lang="en-US" sz="1050" dirty="0" err="1"/>
              <a:t>pengganti</a:t>
            </a:r>
            <a:r>
              <a:rPr lang="en-US" sz="1050" dirty="0"/>
              <a:t>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32170" y="4311550"/>
            <a:ext cx="14477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Lembaga</a:t>
            </a:r>
            <a:r>
              <a:rPr lang="en-US" sz="1050" dirty="0"/>
              <a:t> </a:t>
            </a:r>
            <a:r>
              <a:rPr lang="en-US" sz="1050" dirty="0" err="1"/>
              <a:t>Kesejahteraan</a:t>
            </a:r>
            <a:r>
              <a:rPr lang="en-US" sz="1050" dirty="0"/>
              <a:t> </a:t>
            </a:r>
            <a:r>
              <a:rPr lang="en-US" sz="1050" dirty="0" err="1"/>
              <a:t>Sosial</a:t>
            </a:r>
            <a:r>
              <a:rPr lang="en-US" sz="1050" dirty="0"/>
              <a:t> </a:t>
            </a:r>
            <a:r>
              <a:rPr lang="en-US" sz="1050" dirty="0" err="1"/>
              <a:t>Lanjut</a:t>
            </a:r>
            <a:r>
              <a:rPr lang="en-US" sz="1050" dirty="0"/>
              <a:t> </a:t>
            </a:r>
            <a:r>
              <a:rPr lang="en-US" sz="1050" dirty="0" err="1"/>
              <a:t>Usia</a:t>
            </a:r>
            <a:r>
              <a:rPr lang="en-US" sz="1050" dirty="0"/>
              <a:t> (LKS LU)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32170" y="5603347"/>
            <a:ext cx="204216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Rehabilitasi</a:t>
            </a:r>
            <a:r>
              <a:rPr lang="en-US" sz="1050" dirty="0"/>
              <a:t> </a:t>
            </a:r>
            <a:r>
              <a:rPr lang="en-US" sz="1050" dirty="0" err="1"/>
              <a:t>sosial</a:t>
            </a:r>
            <a:r>
              <a:rPr lang="en-US" sz="1050" dirty="0"/>
              <a:t> , </a:t>
            </a:r>
            <a:r>
              <a:rPr lang="en-US" sz="1050" dirty="0" err="1"/>
              <a:t>Dukungan</a:t>
            </a:r>
            <a:r>
              <a:rPr lang="en-US" sz="1050" dirty="0"/>
              <a:t> </a:t>
            </a:r>
            <a:r>
              <a:rPr lang="en-US" sz="1050" dirty="0" err="1"/>
              <a:t>Aksesisbilitas</a:t>
            </a:r>
            <a:r>
              <a:rPr lang="en-US" sz="1050" dirty="0"/>
              <a:t>, </a:t>
            </a:r>
            <a:r>
              <a:rPr lang="en-US" sz="1050" dirty="0" err="1"/>
              <a:t>Pendamping</a:t>
            </a:r>
            <a:r>
              <a:rPr lang="en-US" sz="1050" dirty="0"/>
              <a:t> </a:t>
            </a:r>
            <a:r>
              <a:rPr lang="en-US" sz="1050" dirty="0" err="1"/>
              <a:t>Sosial</a:t>
            </a:r>
            <a:r>
              <a:rPr lang="en-US" sz="1050" dirty="0"/>
              <a:t>, </a:t>
            </a:r>
            <a:r>
              <a:rPr lang="en-US" sz="1050" dirty="0" err="1"/>
              <a:t>Dukungan</a:t>
            </a:r>
            <a:r>
              <a:rPr lang="en-US" sz="1050" dirty="0"/>
              <a:t> </a:t>
            </a:r>
            <a:r>
              <a:rPr lang="en-US" sz="1050" dirty="0" err="1"/>
              <a:t>Teknis</a:t>
            </a:r>
            <a:endParaRPr lang="en-US" sz="1050" dirty="0"/>
          </a:p>
        </p:txBody>
      </p:sp>
      <p:sp>
        <p:nvSpPr>
          <p:cNvPr id="47" name="Rectangle 46"/>
          <p:cNvSpPr/>
          <p:nvPr/>
        </p:nvSpPr>
        <p:spPr>
          <a:xfrm>
            <a:off x="6501107" y="4365438"/>
            <a:ext cx="16954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/>
              <a:t>Standar</a:t>
            </a:r>
            <a:r>
              <a:rPr lang="id-ID" sz="1000" dirty="0"/>
              <a:t> </a:t>
            </a:r>
            <a:r>
              <a:rPr lang="en-US" sz="1000" dirty="0" err="1"/>
              <a:t>Mekanisme</a:t>
            </a:r>
            <a:endParaRPr lang="id-ID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/>
              <a:t>Biaya</a:t>
            </a:r>
            <a:r>
              <a:rPr lang="en-US" sz="1000" dirty="0"/>
              <a:t> </a:t>
            </a:r>
            <a:r>
              <a:rPr lang="en-US" sz="1000" dirty="0" err="1"/>
              <a:t>Layanan</a:t>
            </a:r>
            <a:r>
              <a:rPr lang="en-US" sz="1000" dirty="0"/>
              <a:t> </a:t>
            </a:r>
            <a:r>
              <a:rPr lang="en-US" sz="1000" dirty="0" err="1"/>
              <a:t>ditentukan</a:t>
            </a:r>
            <a:r>
              <a:rPr lang="en-US" sz="1000" dirty="0"/>
              <a:t> </a:t>
            </a:r>
            <a:r>
              <a:rPr lang="en-US" sz="1000" dirty="0" err="1"/>
              <a:t>oleh</a:t>
            </a:r>
            <a:r>
              <a:rPr lang="en-US" sz="1000" dirty="0"/>
              <a:t> </a:t>
            </a:r>
            <a:r>
              <a:rPr lang="en-US" sz="1000" dirty="0" err="1"/>
              <a:t>Satker</a:t>
            </a:r>
            <a:endParaRPr lang="id-ID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/>
              <a:t>Implementasi</a:t>
            </a:r>
            <a:endParaRPr lang="en-US" sz="1000" dirty="0"/>
          </a:p>
        </p:txBody>
      </p:sp>
      <p:sp>
        <p:nvSpPr>
          <p:cNvPr id="55" name="Rectangle 54"/>
          <p:cNvSpPr/>
          <p:nvPr/>
        </p:nvSpPr>
        <p:spPr>
          <a:xfrm>
            <a:off x="6501102" y="2984814"/>
            <a:ext cx="16954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/>
              <a:t>Standar</a:t>
            </a:r>
            <a:r>
              <a:rPr lang="id-ID" sz="1000" dirty="0"/>
              <a:t> </a:t>
            </a:r>
            <a:r>
              <a:rPr lang="en-US" sz="1000" dirty="0" err="1"/>
              <a:t>Mekanisme</a:t>
            </a:r>
            <a:endParaRPr lang="id-ID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/>
              <a:t>Biaya</a:t>
            </a:r>
            <a:r>
              <a:rPr lang="en-US" sz="1000" dirty="0"/>
              <a:t> </a:t>
            </a:r>
            <a:r>
              <a:rPr lang="en-US" sz="1000" dirty="0" err="1"/>
              <a:t>Layanan</a:t>
            </a:r>
            <a:r>
              <a:rPr lang="en-US" sz="1000" dirty="0"/>
              <a:t> </a:t>
            </a:r>
            <a:r>
              <a:rPr lang="en-US" sz="1000" dirty="0" err="1"/>
              <a:t>ditentukan</a:t>
            </a:r>
            <a:r>
              <a:rPr lang="en-US" sz="1000" dirty="0"/>
              <a:t> </a:t>
            </a:r>
            <a:r>
              <a:rPr lang="en-US" sz="1000" dirty="0" err="1"/>
              <a:t>oleh</a:t>
            </a:r>
            <a:r>
              <a:rPr lang="en-US" sz="1000" dirty="0"/>
              <a:t> </a:t>
            </a:r>
            <a:r>
              <a:rPr lang="en-US" sz="1000" dirty="0" err="1"/>
              <a:t>Satker</a:t>
            </a:r>
            <a:endParaRPr lang="id-ID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/>
              <a:t>Implementasi</a:t>
            </a:r>
            <a:endParaRPr lang="en-US" sz="1000" dirty="0"/>
          </a:p>
        </p:txBody>
      </p:sp>
      <p:sp>
        <p:nvSpPr>
          <p:cNvPr id="56" name="Rectangle 55"/>
          <p:cNvSpPr/>
          <p:nvPr/>
        </p:nvSpPr>
        <p:spPr>
          <a:xfrm>
            <a:off x="6499512" y="1705405"/>
            <a:ext cx="16954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/>
              <a:t>Standar</a:t>
            </a:r>
            <a:r>
              <a:rPr lang="id-ID" sz="1000" dirty="0"/>
              <a:t> </a:t>
            </a:r>
            <a:r>
              <a:rPr lang="en-US" sz="1000" dirty="0" err="1"/>
              <a:t>Mekanisme</a:t>
            </a:r>
            <a:endParaRPr lang="id-ID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/>
              <a:t>Biaya</a:t>
            </a:r>
            <a:r>
              <a:rPr lang="en-US" sz="1000" dirty="0"/>
              <a:t> </a:t>
            </a:r>
            <a:r>
              <a:rPr lang="en-US" sz="1000" dirty="0" err="1"/>
              <a:t>Layanan</a:t>
            </a:r>
            <a:r>
              <a:rPr lang="en-US" sz="1000" dirty="0"/>
              <a:t> </a:t>
            </a:r>
            <a:r>
              <a:rPr lang="en-US" sz="1000" dirty="0" err="1"/>
              <a:t>ditentukan</a:t>
            </a:r>
            <a:r>
              <a:rPr lang="en-US" sz="1000" dirty="0"/>
              <a:t> </a:t>
            </a:r>
            <a:r>
              <a:rPr lang="en-US" sz="1000" dirty="0" err="1"/>
              <a:t>oleh</a:t>
            </a:r>
            <a:r>
              <a:rPr lang="en-US" sz="1000" dirty="0"/>
              <a:t> </a:t>
            </a:r>
            <a:r>
              <a:rPr lang="en-US" sz="1000" dirty="0" err="1"/>
              <a:t>Satker</a:t>
            </a:r>
            <a:endParaRPr lang="id-ID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/>
              <a:t>Implementasi</a:t>
            </a:r>
            <a:endParaRPr lang="en-US" sz="1000" dirty="0"/>
          </a:p>
        </p:txBody>
      </p:sp>
      <p:cxnSp>
        <p:nvCxnSpPr>
          <p:cNvPr id="48" name="Straight Connector 47"/>
          <p:cNvCxnSpPr/>
          <p:nvPr/>
        </p:nvCxnSpPr>
        <p:spPr>
          <a:xfrm>
            <a:off x="6366170" y="2757486"/>
            <a:ext cx="0" cy="144000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rot="16200000">
            <a:off x="6244336" y="3362328"/>
            <a:ext cx="0" cy="21600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V="1">
            <a:off x="6356645" y="2757486"/>
            <a:ext cx="228600" cy="76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V="1">
            <a:off x="6351882" y="4181520"/>
            <a:ext cx="228600" cy="76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5708184" y="1436688"/>
            <a:ext cx="0" cy="399600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5299370" y="3192780"/>
            <a:ext cx="838200" cy="533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Britannic Bold" pitchFamily="34" charset="0"/>
              </a:rPr>
              <a:t>PAKET LAYANAN</a:t>
            </a:r>
          </a:p>
        </p:txBody>
      </p:sp>
      <p:cxnSp>
        <p:nvCxnSpPr>
          <p:cNvPr id="64" name="Straight Arrow Connector 63"/>
          <p:cNvCxnSpPr>
            <a:endCxn id="34" idx="1"/>
          </p:cNvCxnSpPr>
          <p:nvPr/>
        </p:nvCxnSpPr>
        <p:spPr>
          <a:xfrm>
            <a:off x="5708184" y="1450658"/>
            <a:ext cx="892932" cy="111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5718470" y="5419313"/>
            <a:ext cx="892932" cy="111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568043" y="817418"/>
            <a:ext cx="11069782" cy="57496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94" name="Picture 9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053" t="13226" r="14965" b="14678"/>
          <a:stretch/>
        </p:blipFill>
        <p:spPr>
          <a:xfrm>
            <a:off x="104667" y="70184"/>
            <a:ext cx="342745" cy="353091"/>
          </a:xfrm>
          <a:prstGeom prst="rect">
            <a:avLst/>
          </a:prstGeom>
        </p:spPr>
      </p:pic>
      <p:sp>
        <p:nvSpPr>
          <p:cNvPr id="95" name="TextBox 10"/>
          <p:cNvSpPr txBox="1"/>
          <p:nvPr/>
        </p:nvSpPr>
        <p:spPr bwMode="black">
          <a:xfrm>
            <a:off x="360328" y="0"/>
            <a:ext cx="1637884" cy="502669"/>
          </a:xfrm>
          <a:prstGeom prst="rect">
            <a:avLst/>
          </a:prstGeom>
          <a:noFill/>
        </p:spPr>
        <p:txBody>
          <a:bodyPr wrap="none" lIns="162528" tIns="81264" rIns="162528" bIns="81264" rtlCol="0">
            <a:spAutoFit/>
          </a:bodyPr>
          <a:lstStyle>
            <a:defPPr>
              <a:defRPr lang="en-US"/>
            </a:defPPr>
            <a:lvl1pPr>
              <a:defRPr sz="1100" cap="all">
                <a:solidFill>
                  <a:srgbClr val="93959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KEMENTERIAN SOSIAL</a:t>
            </a:r>
          </a:p>
          <a:p>
            <a:pPr lvl="0"/>
            <a:r>
              <a:rPr lang="en-US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REPUBLIK INDONESIA</a:t>
            </a:r>
            <a:endParaRPr lang="en-US" sz="900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126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053" t="13226" r="14965" b="14678"/>
          <a:stretch/>
        </p:blipFill>
        <p:spPr>
          <a:xfrm>
            <a:off x="6020874" y="3805456"/>
            <a:ext cx="684727" cy="75436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2B5601C-0E47-45E7-BE3D-8C88047D9A1B}"/>
              </a:ext>
            </a:extLst>
          </p:cNvPr>
          <p:cNvSpPr/>
          <p:nvPr/>
        </p:nvSpPr>
        <p:spPr>
          <a:xfrm>
            <a:off x="2060765" y="6356799"/>
            <a:ext cx="10131235" cy="501203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32B5601C-0E47-45E7-BE3D-8C88047D9A1B}"/>
              </a:ext>
            </a:extLst>
          </p:cNvPr>
          <p:cNvSpPr/>
          <p:nvPr/>
        </p:nvSpPr>
        <p:spPr>
          <a:xfrm>
            <a:off x="-12878" y="6356798"/>
            <a:ext cx="682580" cy="50871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32B5601C-0E47-45E7-BE3D-8C88047D9A1B}"/>
              </a:ext>
            </a:extLst>
          </p:cNvPr>
          <p:cNvSpPr/>
          <p:nvPr/>
        </p:nvSpPr>
        <p:spPr>
          <a:xfrm>
            <a:off x="679233" y="6356798"/>
            <a:ext cx="682580" cy="50871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32B5601C-0E47-45E7-BE3D-8C88047D9A1B}"/>
              </a:ext>
            </a:extLst>
          </p:cNvPr>
          <p:cNvSpPr/>
          <p:nvPr/>
        </p:nvSpPr>
        <p:spPr>
          <a:xfrm>
            <a:off x="1378186" y="6356798"/>
            <a:ext cx="682580" cy="508716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540001" y="4582069"/>
            <a:ext cx="77652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b="1" dirty="0">
                <a:latin typeface="Tw Cen MT" pitchFamily="34" charset="0"/>
                <a:ea typeface="Tahoma" pitchFamily="34" charset="0"/>
                <a:cs typeface="Tahoma" pitchFamily="34" charset="0"/>
              </a:rPr>
              <a:t>KEMENTERIAN SOSIAL</a:t>
            </a:r>
          </a:p>
          <a:p>
            <a:pPr lvl="0" algn="ctr"/>
            <a:r>
              <a:rPr lang="en-US" b="1" dirty="0">
                <a:latin typeface="Tw Cen MT" pitchFamily="34" charset="0"/>
                <a:ea typeface="Tahoma" pitchFamily="34" charset="0"/>
                <a:cs typeface="Tahoma" pitchFamily="34" charset="0"/>
              </a:rPr>
              <a:t>DIREKTORAT JENDERAL REHABILITASI SOSIAL</a:t>
            </a:r>
          </a:p>
          <a:p>
            <a:pPr lvl="0" algn="ctr"/>
            <a:r>
              <a:rPr lang="en-US" sz="2000" b="1" dirty="0">
                <a:latin typeface="Tw Cen MT" pitchFamily="34" charset="0"/>
                <a:ea typeface="Tahoma" pitchFamily="34" charset="0"/>
                <a:cs typeface="Tahoma" pitchFamily="34" charset="0"/>
              </a:rPr>
              <a:t>DIREKTORAT REHABILITASI SOSIAL LANJUT USIA</a:t>
            </a:r>
          </a:p>
          <a:p>
            <a:pPr lvl="0" algn="ctr"/>
            <a:r>
              <a:rPr lang="en-US" sz="1400" dirty="0">
                <a:latin typeface="Tw Cen MT" pitchFamily="34" charset="0"/>
                <a:ea typeface="Tahoma" pitchFamily="34" charset="0"/>
                <a:cs typeface="Tahoma" pitchFamily="34" charset="0"/>
              </a:rPr>
              <a:t>Jl. </a:t>
            </a:r>
            <a:r>
              <a:rPr lang="en-US" sz="1400" dirty="0" err="1">
                <a:latin typeface="Tw Cen MT" pitchFamily="34" charset="0"/>
                <a:ea typeface="Tahoma" pitchFamily="34" charset="0"/>
                <a:cs typeface="Tahoma" pitchFamily="34" charset="0"/>
              </a:rPr>
              <a:t>Salemba</a:t>
            </a:r>
            <a:r>
              <a:rPr lang="en-US" sz="1400" dirty="0">
                <a:latin typeface="Tw Cen MT" pitchFamily="34" charset="0"/>
                <a:ea typeface="Tahoma" pitchFamily="34" charset="0"/>
                <a:cs typeface="Tahoma" pitchFamily="34" charset="0"/>
              </a:rPr>
              <a:t> Raya No. 28 Jakarta</a:t>
            </a:r>
          </a:p>
          <a:p>
            <a:pPr lvl="0" algn="ctr"/>
            <a:r>
              <a:rPr lang="en-US" sz="1400" dirty="0">
                <a:latin typeface="Tw Cen MT" pitchFamily="34" charset="0"/>
                <a:ea typeface="Tahoma" pitchFamily="34" charset="0"/>
                <a:cs typeface="Tahoma" pitchFamily="34" charset="0"/>
              </a:rPr>
              <a:t>www.kemsos.go.id</a:t>
            </a:r>
          </a:p>
        </p:txBody>
      </p:sp>
      <p:pic>
        <p:nvPicPr>
          <p:cNvPr id="1029" name="Picture 5" descr="C:\Users\Hewlett Packard\Pictures\Untitled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1" y="175514"/>
            <a:ext cx="11127347" cy="29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Straight Connector 25"/>
          <p:cNvCxnSpPr/>
          <p:nvPr/>
        </p:nvCxnSpPr>
        <p:spPr>
          <a:xfrm flipV="1">
            <a:off x="457201" y="3322751"/>
            <a:ext cx="11127347" cy="38637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9078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STE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1358"/>
      </a:accent1>
      <a:accent2>
        <a:srgbClr val="ED7D1F"/>
      </a:accent2>
      <a:accent3>
        <a:srgbClr val="A0C82F"/>
      </a:accent3>
      <a:accent4>
        <a:srgbClr val="32B5D3"/>
      </a:accent4>
      <a:accent5>
        <a:srgbClr val="B44B97"/>
      </a:accent5>
      <a:accent6>
        <a:srgbClr val="435E71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725</TotalTime>
  <Words>245</Words>
  <Application>Microsoft Office PowerPoint</Application>
  <PresentationFormat>Custom</PresentationFormat>
  <Paragraphs>80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Office Theme</vt:lpstr>
      <vt:lpstr>Contents Slide Master</vt:lpstr>
      <vt:lpstr>Slide 1</vt:lpstr>
      <vt:lpstr>Slide 2</vt:lpstr>
      <vt:lpstr>Slide 3</vt:lpstr>
      <vt:lpstr>Slide 4</vt:lpstr>
      <vt:lpstr>BAGAN PROGRAM REHABILITASI SOSIAL LANJUT USIA 5.0 NEW PLATFORM NEW PASSION</vt:lpstr>
      <vt:lpstr>Slide 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LAPORAN KINERJA  DIREKTORAT REHABILITASI SOSIAL LANJUT USIA  TAHUN 2019</dc:title>
  <dc:creator>Acer</dc:creator>
  <cp:lastModifiedBy>LANSIA INDONESIA</cp:lastModifiedBy>
  <cp:revision>181</cp:revision>
  <dcterms:created xsi:type="dcterms:W3CDTF">2019-12-11T14:20:23Z</dcterms:created>
  <dcterms:modified xsi:type="dcterms:W3CDTF">2020-01-28T09:20:48Z</dcterms:modified>
</cp:coreProperties>
</file>